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56" r:id="rId2"/>
  </p:sldIdLst>
  <p:sldSz cx="30275213" cy="21383625"/>
  <p:notesSz cx="6858000" cy="9144000"/>
  <p:embeddedFontLst>
    <p:embeddedFont>
      <p:font typeface="BIZ UDPゴシック" panose="020B0400000000000000" pitchFamily="50" charset="-128"/>
      <p:regular r:id="rId4"/>
      <p:bold r:id="rId5"/>
    </p:embeddedFont>
    <p:embeddedFont>
      <p:font typeface="Cascadia Code" panose="020B0609020000020004" pitchFamily="49" charset="0"/>
      <p:regular r:id="rId6"/>
      <p:bold r:id="rId7"/>
      <p:italic r:id="rId8"/>
      <p:boldItalic r:id="rId9"/>
    </p:embeddedFont>
    <p:embeddedFont>
      <p:font typeface="游ゴシック" panose="020B0400000000000000" pitchFamily="50" charset="-128"/>
      <p:regular r:id="rId10"/>
      <p:bold r:id="rId1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E949"/>
    <a:srgbClr val="ABFFFF"/>
    <a:srgbClr val="00746E"/>
    <a:srgbClr val="FF5050"/>
    <a:srgbClr val="EC800A"/>
    <a:srgbClr val="007A66"/>
    <a:srgbClr val="007657"/>
    <a:srgbClr val="00A87C"/>
    <a:srgbClr val="00AC83"/>
    <a:srgbClr val="00FA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96242" autoAdjust="0"/>
  </p:normalViewPr>
  <p:slideViewPr>
    <p:cSldViewPr snapToGrid="0">
      <p:cViewPr varScale="1">
        <p:scale>
          <a:sx n="36" d="100"/>
          <a:sy n="36" d="100"/>
        </p:scale>
        <p:origin x="1734"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0ren5\Desktop\&#12514;&#12540;&#12479;&#12540;&#36895;&#24230;&#12392;&#21046;&#21205;&#36317;&#38626;&#12398;&#38306;&#20418;&#12395;&#12388;&#12356;&#12390;.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0ren5\Desktop\&#12514;&#12540;&#12479;&#12540;&#36895;&#24230;&#12392;&#21046;&#21205;&#36317;&#38626;&#12398;&#38306;&#20418;&#12395;&#12388;&#12356;&#1239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400" b="0" i="0" u="none" strike="noStrike" kern="1200" spc="0" baseline="0">
                <a:solidFill>
                  <a:schemeClr val="dk1"/>
                </a:solidFill>
                <a:latin typeface="+mn-lt"/>
                <a:ea typeface="+mn-ea"/>
                <a:cs typeface="+mn-cs"/>
              </a:defRPr>
            </a:pPr>
            <a:r>
              <a:rPr lang="en-US" altLang="ja-JP" sz="1400" b="0" i="0" u="none" strike="noStrike" kern="1200" spc="0" baseline="0" dirty="0">
                <a:solidFill>
                  <a:prstClr val="black"/>
                </a:solidFill>
              </a:rPr>
              <a:t>Kick Power vs. Voltage </a:t>
            </a:r>
            <a:r>
              <a:rPr lang="en-US" altLang="ja-JP" sz="1050" b="0" i="0" u="none" strike="noStrike" kern="1200" spc="0" baseline="0" dirty="0">
                <a:solidFill>
                  <a:prstClr val="black"/>
                </a:solidFill>
              </a:rPr>
              <a:t>(Fig.3) </a:t>
            </a:r>
          </a:p>
          <a:p>
            <a:pPr>
              <a:defRPr lang="ja-JP"/>
            </a:pPr>
            <a:r>
              <a:rPr lang="en-US" altLang="ja-JP" sz="900" b="0" i="0" u="none" strike="noStrike" kern="1200" spc="0" baseline="0" dirty="0">
                <a:solidFill>
                  <a:prstClr val="black"/>
                </a:solidFill>
              </a:rPr>
              <a:t>capacitance = 4700μF</a:t>
            </a:r>
            <a:endParaRPr lang="ja-JP" altLang="ja-JP" sz="1100" b="0" i="0" u="none" strike="noStrike" kern="1200" spc="0" baseline="0" dirty="0">
              <a:solidFill>
                <a:prstClr val="black"/>
              </a:solidFill>
            </a:endParaRPr>
          </a:p>
        </c:rich>
      </c:tx>
      <c:layout>
        <c:manualLayout>
          <c:xMode val="edge"/>
          <c:yMode val="edge"/>
          <c:x val="0.24933402883031841"/>
          <c:y val="1.4122915711316868E-2"/>
        </c:manualLayout>
      </c:layout>
      <c:overlay val="0"/>
      <c:spPr>
        <a:noFill/>
        <a:ln>
          <a:noFill/>
        </a:ln>
        <a:effectLst/>
      </c:spPr>
      <c:txPr>
        <a:bodyPr rot="0" spcFirstLastPara="1" vertOverflow="ellipsis" vert="horz" wrap="square" anchor="ctr" anchorCtr="1"/>
        <a:lstStyle/>
        <a:p>
          <a:pPr>
            <a:defRPr lang="ja-JP" sz="1400" b="0" i="0" u="none" strike="noStrike" kern="1200" spc="0" baseline="0">
              <a:solidFill>
                <a:schemeClr val="dk1"/>
              </a:solidFill>
              <a:latin typeface="+mn-lt"/>
              <a:ea typeface="+mn-ea"/>
              <a:cs typeface="+mn-cs"/>
            </a:defRPr>
          </a:pPr>
          <a:endParaRPr lang="ja-JP"/>
        </a:p>
      </c:txPr>
    </c:title>
    <c:autoTitleDeleted val="0"/>
    <c:plotArea>
      <c:layout>
        <c:manualLayout>
          <c:layoutTarget val="inner"/>
          <c:xMode val="edge"/>
          <c:yMode val="edge"/>
          <c:x val="0.15195479022871569"/>
          <c:y val="0.19921382410815103"/>
          <c:w val="0.77905319447352717"/>
          <c:h val="0.61592115321562224"/>
        </c:manualLayout>
      </c:layout>
      <c:lineChart>
        <c:grouping val="standard"/>
        <c:varyColors val="0"/>
        <c:ser>
          <c:idx val="0"/>
          <c:order val="0"/>
          <c:spPr>
            <a:ln w="28575" cap="rnd">
              <a:noFill/>
              <a:round/>
            </a:ln>
            <a:effectLst/>
          </c:spPr>
          <c:marker>
            <c:symbol val="diamond"/>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2">
                    <a:lumMod val="75000"/>
                  </a:schemeClr>
                </a:solidFill>
                <a:prstDash val="solid"/>
              </a:ln>
              <a:effectLst/>
            </c:spPr>
            <c:trendlineType val="linear"/>
            <c:dispRSqr val="0"/>
            <c:dispEq val="0"/>
          </c:trendline>
          <c:cat>
            <c:numRef>
              <c:f>Sheet2!$A$31:$A$36</c:f>
              <c:numCache>
                <c:formatCode>General</c:formatCode>
                <c:ptCount val="6"/>
                <c:pt idx="0">
                  <c:v>15</c:v>
                </c:pt>
                <c:pt idx="1">
                  <c:v>20</c:v>
                </c:pt>
                <c:pt idx="2">
                  <c:v>25</c:v>
                </c:pt>
                <c:pt idx="3">
                  <c:v>30</c:v>
                </c:pt>
                <c:pt idx="4">
                  <c:v>35</c:v>
                </c:pt>
                <c:pt idx="5">
                  <c:v>40</c:v>
                </c:pt>
              </c:numCache>
            </c:numRef>
          </c:cat>
          <c:val>
            <c:numRef>
              <c:f>Sheet2!$B$31:$B$36</c:f>
              <c:numCache>
                <c:formatCode>General</c:formatCode>
                <c:ptCount val="6"/>
                <c:pt idx="0">
                  <c:v>619</c:v>
                </c:pt>
                <c:pt idx="1">
                  <c:v>944</c:v>
                </c:pt>
                <c:pt idx="2">
                  <c:v>1274</c:v>
                </c:pt>
                <c:pt idx="3">
                  <c:v>1472</c:v>
                </c:pt>
                <c:pt idx="4">
                  <c:v>1596</c:v>
                </c:pt>
                <c:pt idx="5">
                  <c:v>1788</c:v>
                </c:pt>
              </c:numCache>
            </c:numRef>
          </c:val>
          <c:smooth val="0"/>
          <c:extLst>
            <c:ext xmlns:c16="http://schemas.microsoft.com/office/drawing/2014/chart" uri="{C3380CC4-5D6E-409C-BE32-E72D297353CC}">
              <c16:uniqueId val="{00000002-B800-471A-B79B-79BECD1BEE4D}"/>
            </c:ext>
          </c:extLst>
        </c:ser>
        <c:dLbls>
          <c:showLegendKey val="0"/>
          <c:showVal val="0"/>
          <c:showCatName val="0"/>
          <c:showSerName val="0"/>
          <c:showPercent val="0"/>
          <c:showBubbleSize val="0"/>
        </c:dLbls>
        <c:marker val="1"/>
        <c:smooth val="0"/>
        <c:axId val="-315725680"/>
        <c:axId val="-315725136"/>
      </c:lineChart>
      <c:catAx>
        <c:axId val="-31572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dk1"/>
                </a:solidFill>
                <a:latin typeface="+mn-lt"/>
                <a:ea typeface="+mn-ea"/>
                <a:cs typeface="+mn-cs"/>
              </a:defRPr>
            </a:pPr>
            <a:endParaRPr lang="ja-JP"/>
          </a:p>
        </c:txPr>
        <c:crossAx val="-315725136"/>
        <c:crosses val="autoZero"/>
        <c:auto val="1"/>
        <c:lblAlgn val="ctr"/>
        <c:lblOffset val="100"/>
        <c:noMultiLvlLbl val="0"/>
      </c:catAx>
      <c:valAx>
        <c:axId val="-3157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dk1"/>
                </a:solidFill>
                <a:latin typeface="+mn-lt"/>
                <a:ea typeface="+mn-ea"/>
                <a:cs typeface="+mn-cs"/>
              </a:defRPr>
            </a:pPr>
            <a:endParaRPr lang="ja-JP"/>
          </a:p>
        </c:txPr>
        <c:crossAx val="-315725680"/>
        <c:crosses val="autoZero"/>
        <c:crossBetween val="between"/>
      </c:valAx>
      <c:spPr>
        <a:noFill/>
        <a:ln>
          <a:noFill/>
        </a:ln>
        <a:effectLst/>
      </c:spPr>
    </c:plotArea>
    <c:plotVisOnly val="1"/>
    <c:dispBlanksAs val="gap"/>
    <c:showDLblsOverMax val="0"/>
  </c:chart>
  <c:spPr>
    <a:solidFill>
      <a:schemeClr val="lt1"/>
    </a:solidFill>
    <a:ln w="1905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400" b="0" i="0" u="none" strike="noStrike" kern="1200" spc="0" baseline="0">
                <a:solidFill>
                  <a:schemeClr val="dk1"/>
                </a:solidFill>
                <a:latin typeface="+mn-lt"/>
                <a:ea typeface="+mn-ea"/>
                <a:cs typeface="+mn-cs"/>
              </a:defRPr>
            </a:pPr>
            <a:r>
              <a:rPr lang="en-US" altLang="ja-JP" sz="1400" b="0" i="0" u="none" strike="noStrike" kern="1200" spc="0" baseline="0" dirty="0">
                <a:solidFill>
                  <a:prstClr val="black"/>
                </a:solidFill>
              </a:rPr>
              <a:t>Kick Power </a:t>
            </a:r>
            <a:r>
              <a:rPr lang="en-US" altLang="ja-JP" dirty="0"/>
              <a:t>vs.</a:t>
            </a:r>
            <a:r>
              <a:rPr lang="en-US" altLang="ja-JP" baseline="0" dirty="0"/>
              <a:t> </a:t>
            </a:r>
            <a:r>
              <a:rPr lang="en-US" altLang="ja-JP" sz="1400" b="0" i="0" u="none" strike="noStrike" kern="1200" spc="0" baseline="0" dirty="0">
                <a:solidFill>
                  <a:prstClr val="black"/>
                </a:solidFill>
              </a:rPr>
              <a:t>Capacitance</a:t>
            </a:r>
            <a:r>
              <a:rPr lang="en-US" altLang="ja-JP" baseline="0" dirty="0"/>
              <a:t> </a:t>
            </a:r>
            <a:r>
              <a:rPr lang="en-US" altLang="ja-JP" sz="1050" baseline="0" dirty="0"/>
              <a:t>(Fig.2) </a:t>
            </a:r>
          </a:p>
          <a:p>
            <a:pPr>
              <a:defRPr lang="ja-JP"/>
            </a:pPr>
            <a:r>
              <a:rPr lang="en-US" altLang="ja-JP" sz="900" baseline="0" dirty="0"/>
              <a:t>voltage = 22V</a:t>
            </a:r>
            <a:endParaRPr lang="ja-JP" sz="1100" dirty="0"/>
          </a:p>
        </c:rich>
      </c:tx>
      <c:layout>
        <c:manualLayout>
          <c:xMode val="edge"/>
          <c:yMode val="edge"/>
          <c:x val="0.23594186553680815"/>
          <c:y val="2.0745921671211743E-2"/>
        </c:manualLayout>
      </c:layout>
      <c:overlay val="0"/>
      <c:spPr>
        <a:noFill/>
        <a:ln>
          <a:noFill/>
        </a:ln>
        <a:effectLst/>
      </c:spPr>
      <c:txPr>
        <a:bodyPr rot="0" spcFirstLastPara="1" vertOverflow="ellipsis" vert="horz" wrap="square" anchor="ctr" anchorCtr="1"/>
        <a:lstStyle/>
        <a:p>
          <a:pPr>
            <a:defRPr lang="ja-JP" sz="1400" b="0" i="0" u="none" strike="noStrike" kern="1200" spc="0" baseline="0">
              <a:solidFill>
                <a:schemeClr val="dk1"/>
              </a:solidFill>
              <a:latin typeface="+mn-lt"/>
              <a:ea typeface="+mn-ea"/>
              <a:cs typeface="+mn-cs"/>
            </a:defRPr>
          </a:pPr>
          <a:endParaRPr lang="ja-JP"/>
        </a:p>
      </c:txPr>
    </c:title>
    <c:autoTitleDeleted val="0"/>
    <c:plotArea>
      <c:layout>
        <c:manualLayout>
          <c:layoutTarget val="inner"/>
          <c:xMode val="edge"/>
          <c:yMode val="edge"/>
          <c:x val="0.1573194019231294"/>
          <c:y val="0.19280735715649838"/>
          <c:w val="0.77994260856562736"/>
          <c:h val="0.64972793499196613"/>
        </c:manualLayout>
      </c:layout>
      <c:lineChart>
        <c:grouping val="standard"/>
        <c:varyColors val="0"/>
        <c:ser>
          <c:idx val="0"/>
          <c:order val="0"/>
          <c:spPr>
            <a:ln w="28575" cap="rnd">
              <a:noFill/>
              <a:round/>
            </a:ln>
            <a:effectLst/>
          </c:spPr>
          <c:marker>
            <c:symbol val="diamond"/>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cmpd="sng">
                <a:solidFill>
                  <a:schemeClr val="accent2">
                    <a:lumMod val="75000"/>
                  </a:schemeClr>
                </a:solidFill>
                <a:prstDash val="solid"/>
              </a:ln>
              <a:effectLst/>
            </c:spPr>
            <c:trendlineType val="linear"/>
            <c:dispRSqr val="0"/>
            <c:dispEq val="0"/>
          </c:trendline>
          <c:cat>
            <c:numRef>
              <c:f>Sheet2!$A$2:$A$9</c:f>
              <c:numCache>
                <c:formatCode>General</c:formatCode>
                <c:ptCount val="8"/>
                <c:pt idx="0">
                  <c:v>220</c:v>
                </c:pt>
                <c:pt idx="1">
                  <c:v>330</c:v>
                </c:pt>
                <c:pt idx="2">
                  <c:v>470</c:v>
                </c:pt>
                <c:pt idx="3">
                  <c:v>560</c:v>
                </c:pt>
                <c:pt idx="4">
                  <c:v>1000</c:v>
                </c:pt>
                <c:pt idx="5">
                  <c:v>2200</c:v>
                </c:pt>
                <c:pt idx="6">
                  <c:v>3300</c:v>
                </c:pt>
                <c:pt idx="7">
                  <c:v>4700</c:v>
                </c:pt>
              </c:numCache>
            </c:numRef>
          </c:cat>
          <c:val>
            <c:numRef>
              <c:f>Sheet2!$B$2:$B$9</c:f>
              <c:numCache>
                <c:formatCode>General</c:formatCode>
                <c:ptCount val="8"/>
                <c:pt idx="0">
                  <c:v>1336</c:v>
                </c:pt>
                <c:pt idx="1">
                  <c:v>1444</c:v>
                </c:pt>
                <c:pt idx="2">
                  <c:v>1521</c:v>
                </c:pt>
                <c:pt idx="3">
                  <c:v>1567</c:v>
                </c:pt>
                <c:pt idx="4">
                  <c:v>1642</c:v>
                </c:pt>
                <c:pt idx="5">
                  <c:v>1770</c:v>
                </c:pt>
                <c:pt idx="6">
                  <c:v>1890</c:v>
                </c:pt>
                <c:pt idx="7">
                  <c:v>2117</c:v>
                </c:pt>
              </c:numCache>
            </c:numRef>
          </c:val>
          <c:smooth val="0"/>
          <c:extLst>
            <c:ext xmlns:c16="http://schemas.microsoft.com/office/drawing/2014/chart" uri="{C3380CC4-5D6E-409C-BE32-E72D297353CC}">
              <c16:uniqueId val="{00000002-7767-4AD0-9E21-C2555565E237}"/>
            </c:ext>
          </c:extLst>
        </c:ser>
        <c:dLbls>
          <c:showLegendKey val="0"/>
          <c:showVal val="0"/>
          <c:showCatName val="0"/>
          <c:showSerName val="0"/>
          <c:showPercent val="0"/>
          <c:showBubbleSize val="0"/>
        </c:dLbls>
        <c:marker val="1"/>
        <c:smooth val="0"/>
        <c:axId val="-315726224"/>
        <c:axId val="-315733296"/>
      </c:lineChart>
      <c:catAx>
        <c:axId val="-31572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dk1"/>
                </a:solidFill>
                <a:latin typeface="+mn-lt"/>
                <a:ea typeface="+mn-ea"/>
                <a:cs typeface="+mn-cs"/>
              </a:defRPr>
            </a:pPr>
            <a:endParaRPr lang="ja-JP"/>
          </a:p>
        </c:txPr>
        <c:crossAx val="-315733296"/>
        <c:crosses val="autoZero"/>
        <c:auto val="1"/>
        <c:lblAlgn val="ctr"/>
        <c:lblOffset val="100"/>
        <c:noMultiLvlLbl val="0"/>
      </c:catAx>
      <c:valAx>
        <c:axId val="-315733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dk1"/>
                </a:solidFill>
                <a:latin typeface="+mn-lt"/>
                <a:ea typeface="+mn-ea"/>
                <a:cs typeface="+mn-cs"/>
              </a:defRPr>
            </a:pPr>
            <a:endParaRPr lang="ja-JP"/>
          </a:p>
        </c:txPr>
        <c:crossAx val="-315726224"/>
        <c:crosses val="autoZero"/>
        <c:crossBetween val="between"/>
      </c:valAx>
      <c:spPr>
        <a:noFill/>
        <a:ln>
          <a:noFill/>
        </a:ln>
        <a:effectLst/>
      </c:spPr>
    </c:plotArea>
    <c:plotVisOnly val="1"/>
    <c:dispBlanksAs val="gap"/>
    <c:showDLblsOverMax val="0"/>
  </c:chart>
  <c:spPr>
    <a:solidFill>
      <a:schemeClr val="lt1"/>
    </a:solidFill>
    <a:ln w="1905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0.04103</cdr:x>
      <cdr:y>0.05359</cdr:y>
    </cdr:from>
    <cdr:to>
      <cdr:x>0.16942</cdr:x>
      <cdr:y>0.13999</cdr:y>
    </cdr:to>
    <cdr:sp macro="" textlink="">
      <cdr:nvSpPr>
        <cdr:cNvPr id="2" name="テキスト ボックス 1">
          <a:extLst xmlns:a="http://schemas.openxmlformats.org/drawingml/2006/main">
            <a:ext uri="{FF2B5EF4-FFF2-40B4-BE49-F238E27FC236}">
              <a16:creationId xmlns:a16="http://schemas.microsoft.com/office/drawing/2014/main" id="{AF53F07B-E04B-1921-D019-78CE542C0F21}"/>
            </a:ext>
          </a:extLst>
        </cdr:cNvPr>
        <cdr:cNvSpPr txBox="1"/>
      </cdr:nvSpPr>
      <cdr:spPr>
        <a:xfrm xmlns:a="http://schemas.openxmlformats.org/drawingml/2006/main">
          <a:off x="175074" y="117848"/>
          <a:ext cx="547904" cy="1899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dirty="0"/>
            <a:t>(mm)</a:t>
          </a:r>
          <a:endParaRPr lang="ja-JP" altLang="en-US" sz="1100" dirty="0"/>
        </a:p>
      </cdr:txBody>
    </cdr:sp>
  </cdr:relSizeAnchor>
  <cdr:relSizeAnchor xmlns:cdr="http://schemas.openxmlformats.org/drawingml/2006/chartDrawing">
    <cdr:from>
      <cdr:x>0.89622</cdr:x>
      <cdr:y>0.82358</cdr:y>
    </cdr:from>
    <cdr:to>
      <cdr:x>0.98751</cdr:x>
      <cdr:y>0.90998</cdr:y>
    </cdr:to>
    <cdr:sp macro="" textlink="">
      <cdr:nvSpPr>
        <cdr:cNvPr id="3" name="テキスト ボックス 2">
          <a:extLst xmlns:a="http://schemas.openxmlformats.org/drawingml/2006/main">
            <a:ext uri="{FF2B5EF4-FFF2-40B4-BE49-F238E27FC236}">
              <a16:creationId xmlns:a16="http://schemas.microsoft.com/office/drawing/2014/main" id="{2D3DAD84-1856-7750-783F-DC62F5FB91A2}"/>
            </a:ext>
          </a:extLst>
        </cdr:cNvPr>
        <cdr:cNvSpPr txBox="1"/>
      </cdr:nvSpPr>
      <cdr:spPr>
        <a:xfrm xmlns:a="http://schemas.openxmlformats.org/drawingml/2006/main">
          <a:off x="3824569" y="1811056"/>
          <a:ext cx="389562" cy="1899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dirty="0"/>
            <a:t>(V)</a:t>
          </a:r>
          <a:endParaRPr lang="ja-JP" alt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26" tIns="45713" rIns="91426" bIns="45713"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4" y="0"/>
            <a:ext cx="2971800" cy="458788"/>
          </a:xfrm>
          <a:prstGeom prst="rect">
            <a:avLst/>
          </a:prstGeom>
        </p:spPr>
        <p:txBody>
          <a:bodyPr vert="horz" lIns="91426" tIns="45713" rIns="91426" bIns="45713" rtlCol="0"/>
          <a:lstStyle>
            <a:lvl1pPr algn="r">
              <a:defRPr sz="1200"/>
            </a:lvl1pPr>
          </a:lstStyle>
          <a:p>
            <a:fld id="{6A0DAFAD-D27B-41DB-BAAA-A103ADE44BC7}" type="datetimeFigureOut">
              <a:rPr kumimoji="1" lang="ja-JP" altLang="en-US" smtClean="0"/>
              <a:t>2024/7/16</a:t>
            </a:fld>
            <a:endParaRPr kumimoji="1" lang="ja-JP" altLang="en-US"/>
          </a:p>
        </p:txBody>
      </p:sp>
      <p:sp>
        <p:nvSpPr>
          <p:cNvPr id="4" name="スライド イメージ プレースホルダー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26" tIns="45713" rIns="91426" bIns="45713"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26" tIns="45713" rIns="91426" bIns="45713"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5"/>
            <a:ext cx="2971800" cy="458787"/>
          </a:xfrm>
          <a:prstGeom prst="rect">
            <a:avLst/>
          </a:prstGeom>
        </p:spPr>
        <p:txBody>
          <a:bodyPr vert="horz" lIns="91426" tIns="45713" rIns="91426" bIns="4571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4" y="8685215"/>
            <a:ext cx="2971800" cy="458787"/>
          </a:xfrm>
          <a:prstGeom prst="rect">
            <a:avLst/>
          </a:prstGeom>
        </p:spPr>
        <p:txBody>
          <a:bodyPr vert="horz" lIns="91426" tIns="45713" rIns="91426" bIns="45713" rtlCol="0" anchor="b"/>
          <a:lstStyle>
            <a:lvl1pPr algn="r">
              <a:defRPr sz="1200"/>
            </a:lvl1pPr>
          </a:lstStyle>
          <a:p>
            <a:fld id="{C53D9CB7-AF7D-40CA-A157-09DEBD29C7FC}" type="slidenum">
              <a:rPr kumimoji="1" lang="ja-JP" altLang="en-US" smtClean="0"/>
              <a:t>‹#›</a:t>
            </a:fld>
            <a:endParaRPr kumimoji="1" lang="ja-JP" altLang="en-US"/>
          </a:p>
        </p:txBody>
      </p:sp>
    </p:spTree>
    <p:extLst>
      <p:ext uri="{BB962C8B-B14F-4D97-AF65-F5344CB8AC3E}">
        <p14:creationId xmlns:p14="http://schemas.microsoft.com/office/powerpoint/2010/main" val="3617046349"/>
      </p:ext>
    </p:extLst>
  </p:cSld>
  <p:clrMap bg1="lt1" tx1="dk1" bg2="lt2" tx2="dk2" accent1="accent1" accent2="accent2" accent3="accent3" accent4="accent4" accent5="accent5" accent6="accent6" hlink="hlink" folHlink="folHlink"/>
  <p:notesStyle>
    <a:lvl1pPr marL="0" algn="l" defTabSz="2479371" rtl="0" eaLnBrk="1" latinLnBrk="0" hangingPunct="1">
      <a:defRPr kumimoji="1" sz="3253" kern="1200">
        <a:solidFill>
          <a:schemeClr val="tx1"/>
        </a:solidFill>
        <a:latin typeface="+mn-lt"/>
        <a:ea typeface="+mn-ea"/>
        <a:cs typeface="+mn-cs"/>
      </a:defRPr>
    </a:lvl1pPr>
    <a:lvl2pPr marL="1239686" algn="l" defTabSz="2479371" rtl="0" eaLnBrk="1" latinLnBrk="0" hangingPunct="1">
      <a:defRPr kumimoji="1" sz="3253" kern="1200">
        <a:solidFill>
          <a:schemeClr val="tx1"/>
        </a:solidFill>
        <a:latin typeface="+mn-lt"/>
        <a:ea typeface="+mn-ea"/>
        <a:cs typeface="+mn-cs"/>
      </a:defRPr>
    </a:lvl2pPr>
    <a:lvl3pPr marL="2479371" algn="l" defTabSz="2479371" rtl="0" eaLnBrk="1" latinLnBrk="0" hangingPunct="1">
      <a:defRPr kumimoji="1" sz="3253" kern="1200">
        <a:solidFill>
          <a:schemeClr val="tx1"/>
        </a:solidFill>
        <a:latin typeface="+mn-lt"/>
        <a:ea typeface="+mn-ea"/>
        <a:cs typeface="+mn-cs"/>
      </a:defRPr>
    </a:lvl3pPr>
    <a:lvl4pPr marL="3719057" algn="l" defTabSz="2479371" rtl="0" eaLnBrk="1" latinLnBrk="0" hangingPunct="1">
      <a:defRPr kumimoji="1" sz="3253" kern="1200">
        <a:solidFill>
          <a:schemeClr val="tx1"/>
        </a:solidFill>
        <a:latin typeface="+mn-lt"/>
        <a:ea typeface="+mn-ea"/>
        <a:cs typeface="+mn-cs"/>
      </a:defRPr>
    </a:lvl4pPr>
    <a:lvl5pPr marL="4958742" algn="l" defTabSz="2479371" rtl="0" eaLnBrk="1" latinLnBrk="0" hangingPunct="1">
      <a:defRPr kumimoji="1" sz="3253" kern="1200">
        <a:solidFill>
          <a:schemeClr val="tx1"/>
        </a:solidFill>
        <a:latin typeface="+mn-lt"/>
        <a:ea typeface="+mn-ea"/>
        <a:cs typeface="+mn-cs"/>
      </a:defRPr>
    </a:lvl5pPr>
    <a:lvl6pPr marL="6198428" algn="l" defTabSz="2479371" rtl="0" eaLnBrk="1" latinLnBrk="0" hangingPunct="1">
      <a:defRPr kumimoji="1" sz="3253" kern="1200">
        <a:solidFill>
          <a:schemeClr val="tx1"/>
        </a:solidFill>
        <a:latin typeface="+mn-lt"/>
        <a:ea typeface="+mn-ea"/>
        <a:cs typeface="+mn-cs"/>
      </a:defRPr>
    </a:lvl6pPr>
    <a:lvl7pPr marL="7438114" algn="l" defTabSz="2479371" rtl="0" eaLnBrk="1" latinLnBrk="0" hangingPunct="1">
      <a:defRPr kumimoji="1" sz="3253" kern="1200">
        <a:solidFill>
          <a:schemeClr val="tx1"/>
        </a:solidFill>
        <a:latin typeface="+mn-lt"/>
        <a:ea typeface="+mn-ea"/>
        <a:cs typeface="+mn-cs"/>
      </a:defRPr>
    </a:lvl7pPr>
    <a:lvl8pPr marL="8677798" algn="l" defTabSz="2479371" rtl="0" eaLnBrk="1" latinLnBrk="0" hangingPunct="1">
      <a:defRPr kumimoji="1" sz="3253" kern="1200">
        <a:solidFill>
          <a:schemeClr val="tx1"/>
        </a:solidFill>
        <a:latin typeface="+mn-lt"/>
        <a:ea typeface="+mn-ea"/>
        <a:cs typeface="+mn-cs"/>
      </a:defRPr>
    </a:lvl8pPr>
    <a:lvl9pPr marL="9917484" algn="l" defTabSz="2479371" rtl="0" eaLnBrk="1" latinLnBrk="0" hangingPunct="1">
      <a:defRPr kumimoji="1" sz="325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53D9CB7-AF7D-40CA-A157-09DEBD29C7FC}" type="slidenum">
              <a:rPr kumimoji="1" lang="ja-JP" altLang="en-US" smtClean="0"/>
              <a:t>1</a:t>
            </a:fld>
            <a:endParaRPr kumimoji="1" lang="ja-JP" altLang="en-US"/>
          </a:p>
        </p:txBody>
      </p:sp>
    </p:spTree>
    <p:extLst>
      <p:ext uri="{BB962C8B-B14F-4D97-AF65-F5344CB8AC3E}">
        <p14:creationId xmlns:p14="http://schemas.microsoft.com/office/powerpoint/2010/main" val="3162543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ja-JP" altLang="en-US"/>
              <a:t>マスター タイトルの書式設定</a:t>
            </a:r>
            <a:endParaRPr lang="en-US" dirty="0"/>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428705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115769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375864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41314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2410889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81421" y="5692400"/>
            <a:ext cx="12866966" cy="13567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26826" y="5692400"/>
            <a:ext cx="12866966" cy="13567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677367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ja-JP" altLang="en-US"/>
              <a:t>マスター テキストの書式設定</a:t>
            </a:r>
          </a:p>
        </p:txBody>
      </p:sp>
      <p:sp>
        <p:nvSpPr>
          <p:cNvPr id="4" name="Content Placeholder 3"/>
          <p:cNvSpPr>
            <a:spLocks noGrp="1"/>
          </p:cNvSpPr>
          <p:nvPr>
            <p:ph sz="half" idx="2"/>
          </p:nvPr>
        </p:nvSpPr>
        <p:spPr>
          <a:xfrm>
            <a:off x="2085368" y="7810963"/>
            <a:ext cx="12807832" cy="114887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ja-JP" altLang="en-US"/>
              <a:t>マスター テキストの書式設定</a:t>
            </a:r>
          </a:p>
        </p:txBody>
      </p:sp>
      <p:sp>
        <p:nvSpPr>
          <p:cNvPr id="6" name="Content Placeholder 5"/>
          <p:cNvSpPr>
            <a:spLocks noGrp="1"/>
          </p:cNvSpPr>
          <p:nvPr>
            <p:ph sz="quarter" idx="4"/>
          </p:nvPr>
        </p:nvSpPr>
        <p:spPr>
          <a:xfrm>
            <a:off x="15326828" y="7810963"/>
            <a:ext cx="12870909" cy="114887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422833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20093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268399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ja-JP" altLang="en-US"/>
              <a:t>マスター タイトルの書式設定</a:t>
            </a:r>
            <a:endParaRPr lang="en-US" dirty="0"/>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1128430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EEFDFE8-288E-4499-AB30-F8828511573B}" type="datetimeFigureOut">
              <a:rPr kumimoji="1" lang="ja-JP" altLang="en-US" smtClean="0"/>
              <a:t>2024/7/16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315327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DEEFDFE8-288E-4499-AB30-F8828511573B}" type="datetimeFigureOut">
              <a:rPr kumimoji="1" lang="ja-JP" altLang="en-US" smtClean="0"/>
              <a:t>2024/7/16</a:t>
            </a:fld>
            <a:endParaRPr kumimoji="1" lang="ja-JP" altLang="en-US"/>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7337122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51191" rtl="0" eaLnBrk="1" latinLnBrk="0" hangingPunct="1">
        <a:lnSpc>
          <a:spcPct val="90000"/>
        </a:lnSpc>
        <a:spcBef>
          <a:spcPct val="0"/>
        </a:spcBef>
        <a:buNone/>
        <a:defRPr kumimoji="1"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kumimoji="1"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kumimoji="1"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kumimoji="1"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9pPr>
    </p:bodyStyle>
    <p:otherStyle>
      <a:defPPr>
        <a:defRPr lang="en-US"/>
      </a:defPPr>
      <a:lvl1pPr marL="0" algn="l" defTabSz="2851191" rtl="0" eaLnBrk="1" latinLnBrk="0" hangingPunct="1">
        <a:defRPr kumimoji="1" sz="5613" kern="1200">
          <a:solidFill>
            <a:schemeClr val="tx1"/>
          </a:solidFill>
          <a:latin typeface="+mn-lt"/>
          <a:ea typeface="+mn-ea"/>
          <a:cs typeface="+mn-cs"/>
        </a:defRPr>
      </a:lvl1pPr>
      <a:lvl2pPr marL="1425595" algn="l" defTabSz="2851191" rtl="0" eaLnBrk="1" latinLnBrk="0" hangingPunct="1">
        <a:defRPr kumimoji="1" sz="5613" kern="1200">
          <a:solidFill>
            <a:schemeClr val="tx1"/>
          </a:solidFill>
          <a:latin typeface="+mn-lt"/>
          <a:ea typeface="+mn-ea"/>
          <a:cs typeface="+mn-cs"/>
        </a:defRPr>
      </a:lvl2pPr>
      <a:lvl3pPr marL="2851191" algn="l" defTabSz="2851191" rtl="0" eaLnBrk="1" latinLnBrk="0" hangingPunct="1">
        <a:defRPr kumimoji="1" sz="5613" kern="1200">
          <a:solidFill>
            <a:schemeClr val="tx1"/>
          </a:solidFill>
          <a:latin typeface="+mn-lt"/>
          <a:ea typeface="+mn-ea"/>
          <a:cs typeface="+mn-cs"/>
        </a:defRPr>
      </a:lvl3pPr>
      <a:lvl4pPr marL="4276786" algn="l" defTabSz="2851191" rtl="0" eaLnBrk="1" latinLnBrk="0" hangingPunct="1">
        <a:defRPr kumimoji="1" sz="5613" kern="1200">
          <a:solidFill>
            <a:schemeClr val="tx1"/>
          </a:solidFill>
          <a:latin typeface="+mn-lt"/>
          <a:ea typeface="+mn-ea"/>
          <a:cs typeface="+mn-cs"/>
        </a:defRPr>
      </a:lvl4pPr>
      <a:lvl5pPr marL="5702381" algn="l" defTabSz="2851191" rtl="0" eaLnBrk="1" latinLnBrk="0" hangingPunct="1">
        <a:defRPr kumimoji="1" sz="5613" kern="1200">
          <a:solidFill>
            <a:schemeClr val="tx1"/>
          </a:solidFill>
          <a:latin typeface="+mn-lt"/>
          <a:ea typeface="+mn-ea"/>
          <a:cs typeface="+mn-cs"/>
        </a:defRPr>
      </a:lvl5pPr>
      <a:lvl6pPr marL="7127977" algn="l" defTabSz="2851191" rtl="0" eaLnBrk="1" latinLnBrk="0" hangingPunct="1">
        <a:defRPr kumimoji="1" sz="5613" kern="1200">
          <a:solidFill>
            <a:schemeClr val="tx1"/>
          </a:solidFill>
          <a:latin typeface="+mn-lt"/>
          <a:ea typeface="+mn-ea"/>
          <a:cs typeface="+mn-cs"/>
        </a:defRPr>
      </a:lvl6pPr>
      <a:lvl7pPr marL="8553572" algn="l" defTabSz="2851191" rtl="0" eaLnBrk="1" latinLnBrk="0" hangingPunct="1">
        <a:defRPr kumimoji="1" sz="5613" kern="1200">
          <a:solidFill>
            <a:schemeClr val="tx1"/>
          </a:solidFill>
          <a:latin typeface="+mn-lt"/>
          <a:ea typeface="+mn-ea"/>
          <a:cs typeface="+mn-cs"/>
        </a:defRPr>
      </a:lvl7pPr>
      <a:lvl8pPr marL="9979167" algn="l" defTabSz="2851191" rtl="0" eaLnBrk="1" latinLnBrk="0" hangingPunct="1">
        <a:defRPr kumimoji="1" sz="5613" kern="1200">
          <a:solidFill>
            <a:schemeClr val="tx1"/>
          </a:solidFill>
          <a:latin typeface="+mn-lt"/>
          <a:ea typeface="+mn-ea"/>
          <a:cs typeface="+mn-cs"/>
        </a:defRPr>
      </a:lvl8pPr>
      <a:lvl9pPr marL="11404763" algn="l" defTabSz="2851191" rtl="0" eaLnBrk="1" latinLnBrk="0" hangingPunct="1">
        <a:defRPr kumimoji="1"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6.png"/><Relationship Id="rId26" Type="http://schemas.openxmlformats.org/officeDocument/2006/relationships/image" Target="../media/image24.jpeg"/><Relationship Id="rId39" Type="http://schemas.openxmlformats.org/officeDocument/2006/relationships/chart" Target="../charts/chart2.xml"/><Relationship Id="rId21" Type="http://schemas.openxmlformats.org/officeDocument/2006/relationships/image" Target="../media/image19.jpeg"/><Relationship Id="rId34" Type="http://schemas.openxmlformats.org/officeDocument/2006/relationships/image" Target="../media/image32.png"/><Relationship Id="rId42" Type="http://schemas.openxmlformats.org/officeDocument/2006/relationships/image" Target="../media/image38.png"/><Relationship Id="rId47" Type="http://schemas.openxmlformats.org/officeDocument/2006/relationships/image" Target="../media/image43.png"/><Relationship Id="rId50" Type="http://schemas.openxmlformats.org/officeDocument/2006/relationships/image" Target="../media/image46.png"/><Relationship Id="rId7" Type="http://schemas.openxmlformats.org/officeDocument/2006/relationships/image" Target="../media/image5.jpeg"/><Relationship Id="rId2" Type="http://schemas.openxmlformats.org/officeDocument/2006/relationships/notesSlide" Target="../notesSlides/notesSlide1.xml"/><Relationship Id="rId16" Type="http://schemas.openxmlformats.org/officeDocument/2006/relationships/image" Target="../media/image14.png"/><Relationship Id="rId29" Type="http://schemas.openxmlformats.org/officeDocument/2006/relationships/image" Target="../media/image27.jpeg"/><Relationship Id="rId11" Type="http://schemas.openxmlformats.org/officeDocument/2006/relationships/image" Target="../media/image9.jpeg"/><Relationship Id="rId24" Type="http://schemas.openxmlformats.org/officeDocument/2006/relationships/image" Target="../media/image22.png"/><Relationship Id="rId32" Type="http://schemas.openxmlformats.org/officeDocument/2006/relationships/image" Target="../media/image30.jpeg"/><Relationship Id="rId37" Type="http://schemas.openxmlformats.org/officeDocument/2006/relationships/image" Target="../media/image35.png"/><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jpeg"/><Relationship Id="rId36" Type="http://schemas.openxmlformats.org/officeDocument/2006/relationships/image" Target="../media/image34.png"/><Relationship Id="rId49" Type="http://schemas.openxmlformats.org/officeDocument/2006/relationships/image" Target="../media/image45.jpeg"/><Relationship Id="rId10" Type="http://schemas.openxmlformats.org/officeDocument/2006/relationships/image" Target="../media/image8.jpeg"/><Relationship Id="rId19" Type="http://schemas.openxmlformats.org/officeDocument/2006/relationships/image" Target="../media/image17.jpeg"/><Relationship Id="rId31" Type="http://schemas.openxmlformats.org/officeDocument/2006/relationships/image" Target="../media/image29.png"/><Relationship Id="rId44" Type="http://schemas.openxmlformats.org/officeDocument/2006/relationships/image" Target="../media/image40.png"/><Relationship Id="rId52"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jpe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39.png"/><Relationship Id="rId48" Type="http://schemas.openxmlformats.org/officeDocument/2006/relationships/image" Target="../media/image44.png"/><Relationship Id="rId8" Type="http://schemas.openxmlformats.org/officeDocument/2006/relationships/image" Target="../media/image6.jpeg"/><Relationship Id="rId51" Type="http://schemas.openxmlformats.org/officeDocument/2006/relationships/image" Target="../media/image47.png"/><Relationship Id="rId3" Type="http://schemas.openxmlformats.org/officeDocument/2006/relationships/image" Target="../media/image1.gif"/><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jpeg"/><Relationship Id="rId33" Type="http://schemas.openxmlformats.org/officeDocument/2006/relationships/image" Target="../media/image31.jpeg"/><Relationship Id="rId38" Type="http://schemas.openxmlformats.org/officeDocument/2006/relationships/chart" Target="../charts/chart1.xml"/><Relationship Id="rId46" Type="http://schemas.openxmlformats.org/officeDocument/2006/relationships/image" Target="../media/image42.png"/><Relationship Id="rId20" Type="http://schemas.openxmlformats.org/officeDocument/2006/relationships/image" Target="../media/image18.jpeg"/><Relationship Id="rId41"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正方形/長方形 1078">
            <a:extLst>
              <a:ext uri="{FF2B5EF4-FFF2-40B4-BE49-F238E27FC236}">
                <a16:creationId xmlns:a16="http://schemas.microsoft.com/office/drawing/2014/main" id="{47B38D3E-7F58-3247-D244-071BA21055A1}"/>
              </a:ext>
            </a:extLst>
          </p:cNvPr>
          <p:cNvSpPr/>
          <p:nvPr/>
        </p:nvSpPr>
        <p:spPr>
          <a:xfrm>
            <a:off x="24721704" y="16907638"/>
            <a:ext cx="5463340" cy="981082"/>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A9AD7137-5E12-E249-9164-4B8560699D77}"/>
              </a:ext>
            </a:extLst>
          </p:cNvPr>
          <p:cNvSpPr/>
          <p:nvPr/>
        </p:nvSpPr>
        <p:spPr>
          <a:xfrm>
            <a:off x="24721704" y="16045646"/>
            <a:ext cx="5463340" cy="848373"/>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正方形/長方形 1037">
            <a:extLst>
              <a:ext uri="{FF2B5EF4-FFF2-40B4-BE49-F238E27FC236}">
                <a16:creationId xmlns:a16="http://schemas.microsoft.com/office/drawing/2014/main" id="{89688B4E-2A3A-E5DD-68FB-EEAA52192F3D}"/>
              </a:ext>
            </a:extLst>
          </p:cNvPr>
          <p:cNvSpPr/>
          <p:nvPr/>
        </p:nvSpPr>
        <p:spPr>
          <a:xfrm>
            <a:off x="91146" y="12247963"/>
            <a:ext cx="7585267" cy="4499189"/>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400" b="1" dirty="0">
              <a:solidFill>
                <a:schemeClr val="tx1"/>
              </a:solidFill>
            </a:endParaRPr>
          </a:p>
          <a:p>
            <a:r>
              <a:rPr kumimoji="1" lang="en-US" altLang="ja-JP" sz="1400" b="1" dirty="0">
                <a:solidFill>
                  <a:schemeClr val="tx1"/>
                </a:solidFill>
              </a:rPr>
              <a:t>  </a:t>
            </a:r>
            <a:r>
              <a:rPr kumimoji="1" lang="en-US" altLang="ja-JP" b="1" dirty="0">
                <a:solidFill>
                  <a:schemeClr val="tx1"/>
                </a:solidFill>
              </a:rPr>
              <a:t>Robo.1 </a:t>
            </a:r>
            <a:endParaRPr kumimoji="1" lang="ja-JP" altLang="en-US" sz="1400" b="1" dirty="0">
              <a:solidFill>
                <a:schemeClr val="tx1"/>
              </a:solidFill>
            </a:endParaRPr>
          </a:p>
        </p:txBody>
      </p:sp>
      <p:sp>
        <p:nvSpPr>
          <p:cNvPr id="22" name="正方形/長方形 21">
            <a:extLst>
              <a:ext uri="{FF2B5EF4-FFF2-40B4-BE49-F238E27FC236}">
                <a16:creationId xmlns:a16="http://schemas.microsoft.com/office/drawing/2014/main" id="{A6CE0295-21EB-A0DE-65B9-4362601EF4E4}"/>
              </a:ext>
            </a:extLst>
          </p:cNvPr>
          <p:cNvSpPr/>
          <p:nvPr/>
        </p:nvSpPr>
        <p:spPr>
          <a:xfrm>
            <a:off x="-3609" y="0"/>
            <a:ext cx="30275213" cy="1498600"/>
          </a:xfrm>
          <a:prstGeom prst="rect">
            <a:avLst/>
          </a:prstGeom>
          <a:solidFill>
            <a:srgbClr val="12270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88AA5446-CB9F-4B9D-6953-391F3E7D99F4}"/>
              </a:ext>
            </a:extLst>
          </p:cNvPr>
          <p:cNvSpPr txBox="1"/>
          <p:nvPr/>
        </p:nvSpPr>
        <p:spPr>
          <a:xfrm>
            <a:off x="100373" y="98775"/>
            <a:ext cx="5848562" cy="1231106"/>
          </a:xfrm>
          <a:prstGeom prst="rect">
            <a:avLst/>
          </a:prstGeom>
          <a:noFill/>
        </p:spPr>
        <p:txBody>
          <a:bodyPr wrap="square" rtlCol="0">
            <a:spAutoFit/>
          </a:bodyPr>
          <a:lstStyle/>
          <a:p>
            <a:pPr algn="ctr"/>
            <a:r>
              <a:rPr kumimoji="1" lang="en-US" altLang="ja-JP" sz="5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Munako Artemis</a:t>
            </a:r>
            <a:br>
              <a:rPr kumimoji="1" lang="en-US" altLang="ja-JP" sz="48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20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Munakata High School</a:t>
            </a:r>
            <a:endParaRPr kumimoji="1" lang="ja-JP" altLang="en-US" sz="48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6" name="テキスト ボックス 15">
            <a:extLst>
              <a:ext uri="{FF2B5EF4-FFF2-40B4-BE49-F238E27FC236}">
                <a16:creationId xmlns:a16="http://schemas.microsoft.com/office/drawing/2014/main" id="{22AFE736-44EB-A8FB-3734-08466CF310FE}"/>
              </a:ext>
            </a:extLst>
          </p:cNvPr>
          <p:cNvSpPr txBox="1"/>
          <p:nvPr/>
        </p:nvSpPr>
        <p:spPr>
          <a:xfrm>
            <a:off x="6344018" y="207252"/>
            <a:ext cx="2023117"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REGION</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7" name="テキスト ボックス 16">
            <a:extLst>
              <a:ext uri="{FF2B5EF4-FFF2-40B4-BE49-F238E27FC236}">
                <a16:creationId xmlns:a16="http://schemas.microsoft.com/office/drawing/2014/main" id="{3105F029-5AC1-0BA3-5BF6-B6E1D8DF378C}"/>
              </a:ext>
            </a:extLst>
          </p:cNvPr>
          <p:cNvSpPr txBox="1"/>
          <p:nvPr/>
        </p:nvSpPr>
        <p:spPr>
          <a:xfrm>
            <a:off x="6692895" y="626882"/>
            <a:ext cx="2023117" cy="707886"/>
          </a:xfrm>
          <a:prstGeom prst="rect">
            <a:avLst/>
          </a:prstGeom>
          <a:noFill/>
        </p:spPr>
        <p:txBody>
          <a:bodyPr wrap="square" rtlCol="0">
            <a:spAutoFit/>
          </a:bodyPr>
          <a:lstStyle/>
          <a:p>
            <a:r>
              <a:rPr kumimoji="1" lang="en-US" altLang="ja-JP"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JAPAN</a:t>
            </a:r>
            <a:endParaRPr kumimoji="1" lang="ja-JP" altLang="en-US"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1026" name="Picture 2" descr="国旗・国歌」について - 内閣府">
            <a:extLst>
              <a:ext uri="{FF2B5EF4-FFF2-40B4-BE49-F238E27FC236}">
                <a16:creationId xmlns:a16="http://schemas.microsoft.com/office/drawing/2014/main" id="{192F133A-DD39-1BD8-0E1C-08A1DA135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042" y="282649"/>
            <a:ext cx="1578179" cy="1052119"/>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CF5E8488-9D1E-115C-0833-E8B01B4C4185}"/>
              </a:ext>
            </a:extLst>
          </p:cNvPr>
          <p:cNvSpPr txBox="1"/>
          <p:nvPr/>
        </p:nvSpPr>
        <p:spPr>
          <a:xfrm>
            <a:off x="10458143" y="577422"/>
            <a:ext cx="3382128" cy="707886"/>
          </a:xfrm>
          <a:prstGeom prst="rect">
            <a:avLst/>
          </a:prstGeom>
          <a:noFill/>
        </p:spPr>
        <p:txBody>
          <a:bodyPr wrap="square" rtlCol="0">
            <a:spAutoFit/>
          </a:bodyPr>
          <a:lstStyle/>
          <a:p>
            <a:r>
              <a:rPr kumimoji="1" lang="en-US" altLang="ja-JP"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Soccer LWL</a:t>
            </a:r>
            <a:endParaRPr kumimoji="1" lang="ja-JP" altLang="en-US"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23" name="テキスト ボックス 22">
            <a:extLst>
              <a:ext uri="{FF2B5EF4-FFF2-40B4-BE49-F238E27FC236}">
                <a16:creationId xmlns:a16="http://schemas.microsoft.com/office/drawing/2014/main" id="{97DE7244-0AC4-9460-A599-28BD5804E6FA}"/>
              </a:ext>
            </a:extLst>
          </p:cNvPr>
          <p:cNvSpPr txBox="1"/>
          <p:nvPr/>
        </p:nvSpPr>
        <p:spPr>
          <a:xfrm>
            <a:off x="10279474" y="206540"/>
            <a:ext cx="2023117"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LEAGUE</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cxnSp>
        <p:nvCxnSpPr>
          <p:cNvPr id="30" name="直線コネクタ 29">
            <a:extLst>
              <a:ext uri="{FF2B5EF4-FFF2-40B4-BE49-F238E27FC236}">
                <a16:creationId xmlns:a16="http://schemas.microsoft.com/office/drawing/2014/main" id="{D01B721A-331B-EB34-CF5A-4A1C34E29C7B}"/>
              </a:ext>
            </a:extLst>
          </p:cNvPr>
          <p:cNvCxnSpPr>
            <a:cxnSpLocks/>
          </p:cNvCxnSpPr>
          <p:nvPr/>
        </p:nvCxnSpPr>
        <p:spPr>
          <a:xfrm>
            <a:off x="6088378" y="113289"/>
            <a:ext cx="0" cy="127228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37A1D100-1800-45CF-D8EB-F0AA5F7EFCF8}"/>
              </a:ext>
            </a:extLst>
          </p:cNvPr>
          <p:cNvCxnSpPr>
            <a:cxnSpLocks/>
          </p:cNvCxnSpPr>
          <p:nvPr/>
        </p:nvCxnSpPr>
        <p:spPr>
          <a:xfrm>
            <a:off x="13847675"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1" name="グループ化 60">
            <a:extLst>
              <a:ext uri="{FF2B5EF4-FFF2-40B4-BE49-F238E27FC236}">
                <a16:creationId xmlns:a16="http://schemas.microsoft.com/office/drawing/2014/main" id="{726F1969-E51A-94A0-5E52-FE24B0CB4800}"/>
              </a:ext>
            </a:extLst>
          </p:cNvPr>
          <p:cNvGrpSpPr/>
          <p:nvPr/>
        </p:nvGrpSpPr>
        <p:grpSpPr>
          <a:xfrm>
            <a:off x="17645225" y="56802"/>
            <a:ext cx="6258224" cy="1424849"/>
            <a:chOff x="15582679" y="56802"/>
            <a:chExt cx="6258224" cy="1424849"/>
          </a:xfrm>
        </p:grpSpPr>
        <p:sp>
          <p:nvSpPr>
            <p:cNvPr id="43" name="テキスト ボックス 42">
              <a:extLst>
                <a:ext uri="{FF2B5EF4-FFF2-40B4-BE49-F238E27FC236}">
                  <a16:creationId xmlns:a16="http://schemas.microsoft.com/office/drawing/2014/main" id="{263DE6B9-6B85-A26F-1745-0670268D6C92}"/>
                </a:ext>
              </a:extLst>
            </p:cNvPr>
            <p:cNvSpPr txBox="1"/>
            <p:nvPr/>
          </p:nvSpPr>
          <p:spPr>
            <a:xfrm>
              <a:off x="15582679" y="56802"/>
              <a:ext cx="3170142" cy="1384995"/>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Website</a:t>
              </a:r>
            </a:p>
            <a:p>
              <a:r>
                <a:rPr kumimoji="1" lang="en-US" altLang="ja-JP" sz="14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https://munako-artemis.github.io/</a:t>
              </a:r>
            </a:p>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X(Twitter)</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https://x.com/munako_artemis</a:t>
              </a:r>
              <a:br>
                <a:rPr kumimoji="1" lang="en-US" altLang="ja-JP" sz="12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GitHub</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https://github.com/MUNAKATA-EPC </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49" name="図 48" descr="QR コード&#10;&#10;自動的に生成された説明">
              <a:extLst>
                <a:ext uri="{FF2B5EF4-FFF2-40B4-BE49-F238E27FC236}">
                  <a16:creationId xmlns:a16="http://schemas.microsoft.com/office/drawing/2014/main" id="{3BD2393D-7846-470B-A9D6-5CFCA80D3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019" y="113289"/>
              <a:ext cx="1043637" cy="1043637"/>
            </a:xfrm>
            <a:prstGeom prst="rect">
              <a:avLst/>
            </a:prstGeom>
          </p:spPr>
        </p:pic>
        <p:sp>
          <p:nvSpPr>
            <p:cNvPr id="50" name="テキスト ボックス 49">
              <a:extLst>
                <a:ext uri="{FF2B5EF4-FFF2-40B4-BE49-F238E27FC236}">
                  <a16:creationId xmlns:a16="http://schemas.microsoft.com/office/drawing/2014/main" id="{68277D5A-08EC-922B-8E8B-BEF3CE8B7119}"/>
                </a:ext>
              </a:extLst>
            </p:cNvPr>
            <p:cNvSpPr txBox="1"/>
            <p:nvPr/>
          </p:nvSpPr>
          <p:spPr>
            <a:xfrm>
              <a:off x="18666683" y="1173874"/>
              <a:ext cx="946220"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Website</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52" name="図 51" descr="QR コード&#10;&#10;自動的に生成された説明">
              <a:extLst>
                <a:ext uri="{FF2B5EF4-FFF2-40B4-BE49-F238E27FC236}">
                  <a16:creationId xmlns:a16="http://schemas.microsoft.com/office/drawing/2014/main" id="{FF08D999-9790-3253-F324-36FB7967E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93155" y="113289"/>
              <a:ext cx="1043637" cy="1043637"/>
            </a:xfrm>
            <a:prstGeom prst="rect">
              <a:avLst/>
            </a:prstGeom>
          </p:spPr>
        </p:pic>
        <p:sp>
          <p:nvSpPr>
            <p:cNvPr id="53" name="テキスト ボックス 52">
              <a:extLst>
                <a:ext uri="{FF2B5EF4-FFF2-40B4-BE49-F238E27FC236}">
                  <a16:creationId xmlns:a16="http://schemas.microsoft.com/office/drawing/2014/main" id="{84940A59-FCA5-FC48-44EE-9A26EEAD84EF}"/>
                </a:ext>
              </a:extLst>
            </p:cNvPr>
            <p:cNvSpPr txBox="1"/>
            <p:nvPr/>
          </p:nvSpPr>
          <p:spPr>
            <a:xfrm>
              <a:off x="19612903" y="1173874"/>
              <a:ext cx="1310456"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X(Twitter)</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55" name="図 54" descr="QR コード&#10;&#10;自動的に生成された説明">
              <a:extLst>
                <a:ext uri="{FF2B5EF4-FFF2-40B4-BE49-F238E27FC236}">
                  <a16:creationId xmlns:a16="http://schemas.microsoft.com/office/drawing/2014/main" id="{18E16C71-A1B9-F5C9-6680-D70D775D48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97266" y="115178"/>
              <a:ext cx="1043637" cy="1043637"/>
            </a:xfrm>
            <a:prstGeom prst="rect">
              <a:avLst/>
            </a:prstGeom>
          </p:spPr>
        </p:pic>
        <p:sp>
          <p:nvSpPr>
            <p:cNvPr id="56" name="テキスト ボックス 55">
              <a:extLst>
                <a:ext uri="{FF2B5EF4-FFF2-40B4-BE49-F238E27FC236}">
                  <a16:creationId xmlns:a16="http://schemas.microsoft.com/office/drawing/2014/main" id="{85E936F8-799A-B370-A0B6-917AC322919A}"/>
                </a:ext>
              </a:extLst>
            </p:cNvPr>
            <p:cNvSpPr txBox="1"/>
            <p:nvPr/>
          </p:nvSpPr>
          <p:spPr>
            <a:xfrm>
              <a:off x="20913938" y="1173874"/>
              <a:ext cx="872355"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GitHub</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grpSp>
      <p:cxnSp>
        <p:nvCxnSpPr>
          <p:cNvPr id="57" name="直線コネクタ 56">
            <a:extLst>
              <a:ext uri="{FF2B5EF4-FFF2-40B4-BE49-F238E27FC236}">
                <a16:creationId xmlns:a16="http://schemas.microsoft.com/office/drawing/2014/main" id="{3FDFCEA9-67F9-AE3A-EBF1-471B803032B5}"/>
              </a:ext>
            </a:extLst>
          </p:cNvPr>
          <p:cNvCxnSpPr>
            <a:cxnSpLocks/>
          </p:cNvCxnSpPr>
          <p:nvPr/>
        </p:nvCxnSpPr>
        <p:spPr>
          <a:xfrm>
            <a:off x="17567694"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62" name="テキスト ボックス 61">
            <a:extLst>
              <a:ext uri="{FF2B5EF4-FFF2-40B4-BE49-F238E27FC236}">
                <a16:creationId xmlns:a16="http://schemas.microsoft.com/office/drawing/2014/main" id="{9730B7A4-F034-5679-3C19-49B19CBE713F}"/>
              </a:ext>
            </a:extLst>
          </p:cNvPr>
          <p:cNvSpPr txBox="1"/>
          <p:nvPr/>
        </p:nvSpPr>
        <p:spPr>
          <a:xfrm>
            <a:off x="13967460" y="56802"/>
            <a:ext cx="2705100"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Member</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63" name="テキスト ボックス 62">
            <a:extLst>
              <a:ext uri="{FF2B5EF4-FFF2-40B4-BE49-F238E27FC236}">
                <a16:creationId xmlns:a16="http://schemas.microsoft.com/office/drawing/2014/main" id="{228AA7D8-F653-C0DD-FC31-3A625AC6CDD2}"/>
              </a:ext>
            </a:extLst>
          </p:cNvPr>
          <p:cNvSpPr txBox="1"/>
          <p:nvPr/>
        </p:nvSpPr>
        <p:spPr>
          <a:xfrm>
            <a:off x="14235168" y="454323"/>
            <a:ext cx="3199086" cy="954107"/>
          </a:xfrm>
          <a:prstGeom prst="rect">
            <a:avLst/>
          </a:prstGeom>
          <a:noFill/>
        </p:spPr>
        <p:txBody>
          <a:bodyPr wrap="square" rtlCol="0">
            <a:spAutoFit/>
          </a:bodyPr>
          <a:lstStyle/>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Kyle Matsuda	  	: Hardware</a:t>
            </a:r>
            <a:b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Yuki Meno		: Hardware </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Rentaro Ishihara	: Software</a:t>
            </a:r>
            <a:b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Ryota Kumadaki 	: Software</a:t>
            </a:r>
            <a:endParaRPr kumimoji="1" lang="ja-JP" altLang="en-US"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025" name="テキスト ボックス 1024">
            <a:extLst>
              <a:ext uri="{FF2B5EF4-FFF2-40B4-BE49-F238E27FC236}">
                <a16:creationId xmlns:a16="http://schemas.microsoft.com/office/drawing/2014/main" id="{6C0C635A-EDC3-3943-726F-690320B5DC67}"/>
              </a:ext>
            </a:extLst>
          </p:cNvPr>
          <p:cNvSpPr txBox="1"/>
          <p:nvPr/>
        </p:nvSpPr>
        <p:spPr>
          <a:xfrm>
            <a:off x="79561" y="7027274"/>
            <a:ext cx="7588246" cy="4493538"/>
          </a:xfrm>
          <a:prstGeom prst="rect">
            <a:avLst/>
          </a:prstGeom>
          <a:noFill/>
        </p:spPr>
        <p:txBody>
          <a:bodyPr wrap="square" rtlCol="0">
            <a:spAutoFit/>
          </a:bodyPr>
          <a:lstStyle/>
          <a:p>
            <a:r>
              <a:rPr lang="en-US" altLang="ja-JP" sz="1100" b="0" i="0" dirty="0">
                <a:effectLst/>
                <a:latin typeface="Cascadia Code" panose="020B0609020000020004" pitchFamily="49" charset="0"/>
                <a:cs typeface="Cascadia Code" panose="020B0609020000020004" pitchFamily="49" charset="0"/>
              </a:rPr>
              <a:t> Munako Artemis is a Japanese team participating in Soccer LWL. The team consists of four high school students and has been active since 2021.</a:t>
            </a:r>
          </a:p>
          <a:p>
            <a:endParaRPr lang="en-US" altLang="ja-JP" sz="1100" dirty="0">
              <a:latin typeface="Cascadia Code" panose="020B0609020000020004" pitchFamily="49" charset="0"/>
              <a:cs typeface="Cascadia Code" panose="020B0609020000020004" pitchFamily="49" charset="0"/>
            </a:endParaRPr>
          </a:p>
          <a:p>
            <a:r>
              <a:rPr lang="en-US" altLang="ja-JP" sz="1100" dirty="0">
                <a:latin typeface="Cascadia Code" panose="020B0609020000020004" pitchFamily="49" charset="0"/>
                <a:cs typeface="Cascadia Code" panose="020B0609020000020004" pitchFamily="49" charset="0"/>
              </a:rPr>
              <a:t> Fo</a:t>
            </a:r>
            <a:r>
              <a:rPr lang="en-US" altLang="ja-JP" sz="1100" b="0" i="0" dirty="0">
                <a:effectLst/>
                <a:latin typeface="Cascadia Code" panose="020B0609020000020004" pitchFamily="49" charset="0"/>
                <a:cs typeface="Cascadia Code" panose="020B0609020000020004" pitchFamily="49" charset="0"/>
              </a:rPr>
              <a:t>r robot design, we mainly use Autodesk Fusion, and for circuit design, we use KiCad. By utilizing 3D printers and CNC milling machines, we efficiently created our robots. Almost all the sensors and microcontrollers are the same among both of our robots, simplifying parts management and increasing compatibility. Additionally, the programming is primarily done in C++ for most microcontrollers and in MicroPython for the camera. </a:t>
            </a:r>
          </a:p>
          <a:p>
            <a:endParaRPr lang="en-US" altLang="ja-JP" sz="1100" dirty="0">
              <a:latin typeface="Cascadia Code" panose="020B0609020000020004" pitchFamily="49" charset="0"/>
              <a:cs typeface="Cascadia Code" panose="020B0609020000020004" pitchFamily="49" charset="0"/>
            </a:endParaRPr>
          </a:p>
          <a:p>
            <a:r>
              <a:rPr lang="en-US" altLang="ja-JP" sz="1100" b="0" i="0" dirty="0">
                <a:effectLst/>
                <a:latin typeface="Cascadia Code" panose="020B0609020000020004" pitchFamily="49" charset="0"/>
                <a:cs typeface="Cascadia Code" panose="020B0609020000020004" pitchFamily="49" charset="0"/>
              </a:rPr>
              <a:t> In preparation for the world tournament, we made modifications to our robots to address various issues identified in the Japan Open 2024. One significant problem was the frequent occurrence of out-of-bounds, so we improved the shape of the line sensors from a linear to a circular design and changed the sensor processing algorithm. Additionally, we often had difficulty carrying the ball forward, so we expanded the ball-capturing zone to make it easier to capture the ball and improved the ball-tracking algorithm. </a:t>
            </a:r>
          </a:p>
          <a:p>
            <a:endParaRPr lang="en-US" altLang="ja-JP" sz="1100" b="0" i="0" dirty="0">
              <a:effectLst/>
              <a:latin typeface="Cascadia Code" panose="020B0609020000020004" pitchFamily="49" charset="0"/>
              <a:cs typeface="Cascadia Code" panose="020B0609020000020004" pitchFamily="49" charset="0"/>
            </a:endParaRPr>
          </a:p>
          <a:p>
            <a:r>
              <a:rPr lang="en-US" altLang="ja-JP" sz="1100" dirty="0">
                <a:latin typeface="Cascadia Code" panose="020B0609020000020004" pitchFamily="49" charset="0"/>
                <a:cs typeface="Cascadia Code" panose="020B0609020000020004" pitchFamily="49" charset="0"/>
              </a:rPr>
              <a:t> </a:t>
            </a:r>
            <a:r>
              <a:rPr lang="en-US" altLang="ja-JP" sz="1100" b="0" i="0" dirty="0">
                <a:effectLst/>
                <a:latin typeface="Cascadia Code" panose="020B0609020000020004" pitchFamily="49" charset="0"/>
                <a:cs typeface="Cascadia Code" panose="020B0609020000020004" pitchFamily="49" charset="0"/>
              </a:rPr>
              <a:t>Both of our robots are equipped with a kicker mechanism that uses a solenoid to kick the ball. However, we had no idea which voltage and capacitor capacity would result in the strongest kick. Therefore, we investigated how the kicking power changes with different voltages and capacitor capacities and created graphs to determine the optimal settings for the strongest kick. </a:t>
            </a:r>
          </a:p>
          <a:p>
            <a:endParaRPr lang="en-US" altLang="ja-JP" sz="1100" dirty="0">
              <a:latin typeface="Cascadia Code" panose="020B0609020000020004" pitchFamily="49" charset="0"/>
              <a:cs typeface="Cascadia Code" panose="020B0609020000020004" pitchFamily="49" charset="0"/>
            </a:endParaRPr>
          </a:p>
          <a:p>
            <a:r>
              <a:rPr lang="en-US" altLang="ja-JP" sz="1100" b="0" i="0" dirty="0">
                <a:effectLst/>
                <a:latin typeface="Cascadia Code" panose="020B0609020000020004" pitchFamily="49" charset="0"/>
                <a:cs typeface="Cascadia Code" panose="020B0609020000020004" pitchFamily="49" charset="0"/>
              </a:rPr>
              <a:t> Although this is our first time participating in a world tournament, we are strongly motivated by the desire to "interact with various people, acquire diverse knowledge, and gain valuable experiences." To share our knowledge with a wider audience, we have created a website and social media accounts.</a:t>
            </a:r>
            <a:endParaRPr kumimoji="1" lang="en-US" altLang="ja-JP" sz="1100" dirty="0">
              <a:latin typeface="Cascadia Code" panose="020B0609020000020004" pitchFamily="49" charset="0"/>
              <a:cs typeface="Cascadia Code" panose="020B0609020000020004" pitchFamily="49" charset="0"/>
            </a:endParaRPr>
          </a:p>
        </p:txBody>
      </p:sp>
      <p:sp>
        <p:nvSpPr>
          <p:cNvPr id="1073" name="正方形/長方形 1072">
            <a:extLst>
              <a:ext uri="{FF2B5EF4-FFF2-40B4-BE49-F238E27FC236}">
                <a16:creationId xmlns:a16="http://schemas.microsoft.com/office/drawing/2014/main" id="{2C82573E-0281-FB84-7FE2-53C49F0D80C5}"/>
              </a:ext>
            </a:extLst>
          </p:cNvPr>
          <p:cNvSpPr/>
          <p:nvPr/>
        </p:nvSpPr>
        <p:spPr>
          <a:xfrm>
            <a:off x="82548" y="16845217"/>
            <a:ext cx="7585263" cy="4360626"/>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200" b="1" dirty="0">
              <a:solidFill>
                <a:schemeClr val="tx1"/>
              </a:solidFill>
            </a:endParaRPr>
          </a:p>
          <a:p>
            <a:r>
              <a:rPr kumimoji="1" lang="en-US" altLang="ja-JP" b="1" dirty="0">
                <a:solidFill>
                  <a:schemeClr val="tx1"/>
                </a:solidFill>
              </a:rPr>
              <a:t>  Robo.2 </a:t>
            </a:r>
            <a:endParaRPr kumimoji="1" lang="ja-JP" altLang="en-US" b="1" dirty="0">
              <a:solidFill>
                <a:schemeClr val="tx1"/>
              </a:solidFill>
            </a:endParaRPr>
          </a:p>
        </p:txBody>
      </p:sp>
      <p:grpSp>
        <p:nvGrpSpPr>
          <p:cNvPr id="1046" name="グループ化 1045">
            <a:extLst>
              <a:ext uri="{FF2B5EF4-FFF2-40B4-BE49-F238E27FC236}">
                <a16:creationId xmlns:a16="http://schemas.microsoft.com/office/drawing/2014/main" id="{73CD5612-2936-E066-9650-36CC2F2F7613}"/>
              </a:ext>
            </a:extLst>
          </p:cNvPr>
          <p:cNvGrpSpPr/>
          <p:nvPr/>
        </p:nvGrpSpPr>
        <p:grpSpPr>
          <a:xfrm>
            <a:off x="2401459" y="16938345"/>
            <a:ext cx="866046" cy="1052755"/>
            <a:chOff x="1006457" y="11463974"/>
            <a:chExt cx="866046" cy="821079"/>
          </a:xfrm>
        </p:grpSpPr>
        <p:sp>
          <p:nvSpPr>
            <p:cNvPr id="1047" name="四角形: 角を丸くする 1046">
              <a:extLst>
                <a:ext uri="{FF2B5EF4-FFF2-40B4-BE49-F238E27FC236}">
                  <a16:creationId xmlns:a16="http://schemas.microsoft.com/office/drawing/2014/main" id="{5191330C-3832-7AC7-E69D-8AB9482D8CFF}"/>
                </a:ext>
              </a:extLst>
            </p:cNvPr>
            <p:cNvSpPr/>
            <p:nvPr/>
          </p:nvSpPr>
          <p:spPr>
            <a:xfrm>
              <a:off x="1006457" y="11463974"/>
              <a:ext cx="866046" cy="821079"/>
            </a:xfrm>
            <a:prstGeom prst="roundRect">
              <a:avLst>
                <a:gd name="adj" fmla="val 10858"/>
              </a:avLst>
            </a:prstGeom>
            <a:solidFill>
              <a:schemeClr val="bg1"/>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Battery</a:t>
              </a:r>
            </a:p>
            <a:p>
              <a:pPr algn="ctr"/>
              <a:r>
                <a:rPr kumimoji="1" lang="en-US" altLang="ja-JP" sz="700" dirty="0">
                  <a:solidFill>
                    <a:schemeClr val="tx1"/>
                  </a:solidFill>
                </a:rPr>
                <a:t>Kypom 3S 11.1V </a:t>
              </a:r>
            </a:p>
            <a:p>
              <a:pPr algn="ctr"/>
              <a:r>
                <a:rPr kumimoji="1" lang="en-US" altLang="ja-JP" sz="700" dirty="0">
                  <a:solidFill>
                    <a:schemeClr val="tx1"/>
                  </a:solidFill>
                </a:rPr>
                <a:t>1300mAh</a:t>
              </a:r>
              <a:endParaRPr kumimoji="1" lang="ja-JP" altLang="en-US" sz="1200" dirty="0">
                <a:solidFill>
                  <a:schemeClr val="tx1"/>
                </a:solidFill>
              </a:endParaRPr>
            </a:p>
          </p:txBody>
        </p:sp>
        <p:pic>
          <p:nvPicPr>
            <p:cNvPr id="1048" name="Picture 4" descr="Amazon.co.jp: Kypom K6 11.1V 1300mAh 35C70C リポ バッテリー : おもちゃ">
              <a:extLst>
                <a:ext uri="{FF2B5EF4-FFF2-40B4-BE49-F238E27FC236}">
                  <a16:creationId xmlns:a16="http://schemas.microsoft.com/office/drawing/2014/main" id="{A8F567AF-5896-1255-61FD-79E99F79E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091" y="11862231"/>
              <a:ext cx="707036" cy="398461"/>
            </a:xfrm>
            <a:prstGeom prst="rect">
              <a:avLst/>
            </a:prstGeom>
            <a:noFill/>
            <a:ln w="12700">
              <a:noFill/>
            </a:ln>
            <a:extLst>
              <a:ext uri="{909E8E84-426E-40DD-AFC4-6F175D3DCCD1}">
                <a14:hiddenFill xmlns:a14="http://schemas.microsoft.com/office/drawing/2010/main">
                  <a:solidFill>
                    <a:srgbClr val="FFFFFF"/>
                  </a:solidFill>
                </a14:hiddenFill>
              </a:ext>
            </a:extLst>
          </p:spPr>
        </p:pic>
      </p:grpSp>
      <p:grpSp>
        <p:nvGrpSpPr>
          <p:cNvPr id="1057" name="グループ化 1056">
            <a:extLst>
              <a:ext uri="{FF2B5EF4-FFF2-40B4-BE49-F238E27FC236}">
                <a16:creationId xmlns:a16="http://schemas.microsoft.com/office/drawing/2014/main" id="{E62C47CF-50A6-C757-4545-DAE6A43FBF06}"/>
              </a:ext>
            </a:extLst>
          </p:cNvPr>
          <p:cNvGrpSpPr/>
          <p:nvPr/>
        </p:nvGrpSpPr>
        <p:grpSpPr>
          <a:xfrm>
            <a:off x="2400337" y="20107278"/>
            <a:ext cx="1264996" cy="1010760"/>
            <a:chOff x="698793" y="19829939"/>
            <a:chExt cx="1264996" cy="1010760"/>
          </a:xfrm>
        </p:grpSpPr>
        <p:sp>
          <p:nvSpPr>
            <p:cNvPr id="1054" name="四角形: 角を丸くする 1053">
              <a:extLst>
                <a:ext uri="{FF2B5EF4-FFF2-40B4-BE49-F238E27FC236}">
                  <a16:creationId xmlns:a16="http://schemas.microsoft.com/office/drawing/2014/main" id="{6FF8802D-14A6-6964-EE37-C3353E16BBE9}"/>
                </a:ext>
              </a:extLst>
            </p:cNvPr>
            <p:cNvSpPr/>
            <p:nvPr/>
          </p:nvSpPr>
          <p:spPr>
            <a:xfrm>
              <a:off x="698793" y="19829939"/>
              <a:ext cx="1264996" cy="101076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r>
                <a:rPr kumimoji="1" lang="en-US" altLang="ja-JP" sz="1100" b="1" dirty="0">
                  <a:solidFill>
                    <a:schemeClr val="tx1"/>
                  </a:solidFill>
                </a:rPr>
                <a:t>Motor</a:t>
              </a:r>
            </a:p>
            <a:p>
              <a:pPr algn="ctr"/>
              <a:r>
                <a:rPr lang="en-US" altLang="ja-JP" sz="700" b="0" i="0" dirty="0">
                  <a:solidFill>
                    <a:srgbClr val="000000"/>
                  </a:solidFill>
                  <a:effectLst/>
                  <a:highlight>
                    <a:srgbClr val="FFFFFF"/>
                  </a:highlight>
                  <a:latin typeface="Cascadia Code" panose="020B0609020000020004" pitchFamily="49" charset="0"/>
                </a:rPr>
                <a:t>DIGILENT IG22 1/19</a:t>
              </a:r>
            </a:p>
            <a:p>
              <a:pPr algn="ctr"/>
              <a:endParaRPr kumimoji="1" lang="en-US" altLang="ja-JP" sz="800" dirty="0">
                <a:solidFill>
                  <a:srgbClr val="000000"/>
                </a:solidFill>
                <a:highlight>
                  <a:srgbClr val="FFFFFF"/>
                </a:highlight>
                <a:latin typeface="Cascadia Code" panose="020B0609020000020004" pitchFamily="49" charset="0"/>
              </a:endParaRPr>
            </a:p>
            <a:p>
              <a:pPr algn="ctr"/>
              <a:endParaRPr kumimoji="1" lang="en-US" altLang="ja-JP" sz="800" dirty="0">
                <a:solidFill>
                  <a:srgbClr val="000000"/>
                </a:solidFill>
                <a:highlight>
                  <a:srgbClr val="FFFFFF"/>
                </a:highlight>
                <a:latin typeface="Cascadia Code" panose="020B0609020000020004" pitchFamily="49" charset="0"/>
              </a:endParaRPr>
            </a:p>
            <a:p>
              <a:pPr algn="ctr"/>
              <a:endParaRPr kumimoji="1" lang="en-US" altLang="ja-JP" sz="800" dirty="0">
                <a:solidFill>
                  <a:srgbClr val="000000"/>
                </a:solidFill>
                <a:highlight>
                  <a:srgbClr val="FFFFFF"/>
                </a:highlight>
                <a:latin typeface="Cascadia Code" panose="020B0609020000020004" pitchFamily="49" charset="0"/>
              </a:endParaRPr>
            </a:p>
            <a:p>
              <a:pPr algn="ctr"/>
              <a:r>
                <a:rPr kumimoji="1" lang="en-US" altLang="ja-JP" sz="800" dirty="0">
                  <a:solidFill>
                    <a:srgbClr val="000000"/>
                  </a:solidFill>
                  <a:highlight>
                    <a:srgbClr val="FFFFFF"/>
                  </a:highlight>
                  <a:latin typeface="Cascadia Code" panose="020B0609020000020004" pitchFamily="49" charset="0"/>
                </a:rPr>
                <a:t>     </a:t>
              </a:r>
            </a:p>
            <a:p>
              <a:pPr algn="ctr"/>
              <a:r>
                <a:rPr kumimoji="1" lang="ja-JP" altLang="en-US" sz="1400" dirty="0">
                  <a:solidFill>
                    <a:schemeClr val="tx1"/>
                  </a:solidFill>
                  <a:highlight>
                    <a:srgbClr val="FFFFFF"/>
                  </a:highlight>
                  <a:latin typeface="Cascadia Code" panose="020B0609020000020004" pitchFamily="49" charset="0"/>
                </a:rPr>
                <a:t>           </a:t>
              </a:r>
              <a:r>
                <a:rPr kumimoji="1" lang="en-US" altLang="ja-JP" sz="1400" dirty="0">
                  <a:solidFill>
                    <a:schemeClr val="tx1"/>
                  </a:solidFill>
                  <a:highlight>
                    <a:srgbClr val="FFFFFF"/>
                  </a:highlight>
                  <a:latin typeface="Cascadia Code" panose="020B0609020000020004" pitchFamily="49" charset="0"/>
                </a:rPr>
                <a:t>           </a:t>
              </a:r>
              <a:endParaRPr kumimoji="1" lang="en-US" altLang="ja-JP" sz="800" dirty="0">
                <a:solidFill>
                  <a:srgbClr val="000000"/>
                </a:solidFill>
                <a:highlight>
                  <a:srgbClr val="FFFFFF"/>
                </a:highlight>
                <a:latin typeface="Cascadia Code" panose="020B0609020000020004" pitchFamily="49" charset="0"/>
              </a:endParaRPr>
            </a:p>
          </p:txBody>
        </p:sp>
        <p:pic>
          <p:nvPicPr>
            <p:cNvPr id="1055" name="Picture 8" descr="MOT-IG-22-12V">
              <a:extLst>
                <a:ext uri="{FF2B5EF4-FFF2-40B4-BE49-F238E27FC236}">
                  <a16:creationId xmlns:a16="http://schemas.microsoft.com/office/drawing/2014/main" id="{AD3BD857-F1BA-479A-D3CE-D62AB1E08B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011" t="28250" r="9140" b="23750"/>
            <a:stretch/>
          </p:blipFill>
          <p:spPr bwMode="auto">
            <a:xfrm rot="436617">
              <a:off x="771547" y="20252433"/>
              <a:ext cx="813759" cy="514964"/>
            </a:xfrm>
            <a:prstGeom prst="rect">
              <a:avLst/>
            </a:prstGeom>
            <a:noFill/>
            <a:extLst>
              <a:ext uri="{909E8E84-426E-40DD-AFC4-6F175D3DCCD1}">
                <a14:hiddenFill xmlns:a14="http://schemas.microsoft.com/office/drawing/2010/main">
                  <a:solidFill>
                    <a:srgbClr val="FFFFFF"/>
                  </a:solidFill>
                </a14:hiddenFill>
              </a:ext>
            </a:extLst>
          </p:spPr>
        </p:pic>
        <p:sp>
          <p:nvSpPr>
            <p:cNvPr id="1056" name="テキスト ボックス 1055">
              <a:extLst>
                <a:ext uri="{FF2B5EF4-FFF2-40B4-BE49-F238E27FC236}">
                  <a16:creationId xmlns:a16="http://schemas.microsoft.com/office/drawing/2014/main" id="{C61B1202-0D73-AC6E-846D-E9DA9FB59382}"/>
                </a:ext>
              </a:extLst>
            </p:cNvPr>
            <p:cNvSpPr txBox="1"/>
            <p:nvPr/>
          </p:nvSpPr>
          <p:spPr>
            <a:xfrm>
              <a:off x="1564898" y="20493696"/>
              <a:ext cx="382720" cy="276999"/>
            </a:xfrm>
            <a:prstGeom prst="rect">
              <a:avLst/>
            </a:prstGeom>
            <a:noFill/>
          </p:spPr>
          <p:txBody>
            <a:bodyPr wrap="square" rtlCol="0">
              <a:spAutoFit/>
            </a:bodyPr>
            <a:lstStyle/>
            <a:p>
              <a:r>
                <a:rPr kumimoji="1" lang="en-US" altLang="ja-JP" sz="900" dirty="0"/>
                <a:t>X</a:t>
              </a:r>
              <a:r>
                <a:rPr kumimoji="1" lang="en-US" altLang="ja-JP" sz="1200" dirty="0"/>
                <a:t> 4</a:t>
              </a:r>
              <a:endParaRPr kumimoji="1" lang="ja-JP" altLang="en-US" sz="1200" dirty="0"/>
            </a:p>
          </p:txBody>
        </p:sp>
      </p:grpSp>
      <p:grpSp>
        <p:nvGrpSpPr>
          <p:cNvPr id="1075" name="グループ化 1074">
            <a:extLst>
              <a:ext uri="{FF2B5EF4-FFF2-40B4-BE49-F238E27FC236}">
                <a16:creationId xmlns:a16="http://schemas.microsoft.com/office/drawing/2014/main" id="{26D45856-AF8D-EC8C-8AB0-347004B96DF9}"/>
              </a:ext>
            </a:extLst>
          </p:cNvPr>
          <p:cNvGrpSpPr/>
          <p:nvPr/>
        </p:nvGrpSpPr>
        <p:grpSpPr>
          <a:xfrm>
            <a:off x="2865017" y="17681019"/>
            <a:ext cx="819035" cy="521805"/>
            <a:chOff x="1709543" y="17557116"/>
            <a:chExt cx="819035" cy="521805"/>
          </a:xfrm>
        </p:grpSpPr>
        <p:sp>
          <p:nvSpPr>
            <p:cNvPr id="1058" name="矢印: 下 1057">
              <a:extLst>
                <a:ext uri="{FF2B5EF4-FFF2-40B4-BE49-F238E27FC236}">
                  <a16:creationId xmlns:a16="http://schemas.microsoft.com/office/drawing/2014/main" id="{466BE7F0-08AE-C0E0-EB22-B34C2D39F1AE}"/>
                </a:ext>
              </a:extLst>
            </p:cNvPr>
            <p:cNvSpPr/>
            <p:nvPr/>
          </p:nvSpPr>
          <p:spPr>
            <a:xfrm rot="1383344">
              <a:off x="2395228" y="17557116"/>
              <a:ext cx="133350" cy="46533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9" name="テキスト ボックス 1058">
              <a:extLst>
                <a:ext uri="{FF2B5EF4-FFF2-40B4-BE49-F238E27FC236}">
                  <a16:creationId xmlns:a16="http://schemas.microsoft.com/office/drawing/2014/main" id="{EDC52289-B43B-53B5-F671-6B01ADF51FE7}"/>
                </a:ext>
              </a:extLst>
            </p:cNvPr>
            <p:cNvSpPr txBox="1"/>
            <p:nvPr/>
          </p:nvSpPr>
          <p:spPr>
            <a:xfrm>
              <a:off x="1709543" y="17825005"/>
              <a:ext cx="542924" cy="253916"/>
            </a:xfrm>
            <a:prstGeom prst="rect">
              <a:avLst/>
            </a:prstGeom>
            <a:noFill/>
          </p:spPr>
          <p:txBody>
            <a:bodyPr wrap="square" rtlCol="0">
              <a:spAutoFit/>
            </a:bodyPr>
            <a:lstStyle/>
            <a:p>
              <a:r>
                <a:rPr kumimoji="1" lang="en-US" altLang="ja-JP" sz="1050" b="1" dirty="0"/>
                <a:t>11.1V</a:t>
              </a:r>
              <a:endParaRPr kumimoji="1" lang="ja-JP" altLang="en-US" sz="1050" b="1" dirty="0"/>
            </a:p>
          </p:txBody>
        </p:sp>
      </p:grpSp>
      <p:grpSp>
        <p:nvGrpSpPr>
          <p:cNvPr id="1077" name="グループ化 1076">
            <a:extLst>
              <a:ext uri="{FF2B5EF4-FFF2-40B4-BE49-F238E27FC236}">
                <a16:creationId xmlns:a16="http://schemas.microsoft.com/office/drawing/2014/main" id="{CDF3BDB9-D110-B8A1-0CE3-5C6F30C56AAF}"/>
              </a:ext>
            </a:extLst>
          </p:cNvPr>
          <p:cNvGrpSpPr/>
          <p:nvPr/>
        </p:nvGrpSpPr>
        <p:grpSpPr>
          <a:xfrm>
            <a:off x="2487610" y="19118696"/>
            <a:ext cx="312273" cy="969117"/>
            <a:chOff x="544058" y="19245019"/>
            <a:chExt cx="312273" cy="382375"/>
          </a:xfrm>
        </p:grpSpPr>
        <p:sp>
          <p:nvSpPr>
            <p:cNvPr id="1060" name="矢印: 下 1059">
              <a:extLst>
                <a:ext uri="{FF2B5EF4-FFF2-40B4-BE49-F238E27FC236}">
                  <a16:creationId xmlns:a16="http://schemas.microsoft.com/office/drawing/2014/main" id="{4E39D14D-731F-1996-5EF7-70DAA1747C75}"/>
                </a:ext>
              </a:extLst>
            </p:cNvPr>
            <p:cNvSpPr/>
            <p:nvPr/>
          </p:nvSpPr>
          <p:spPr>
            <a:xfrm>
              <a:off x="544058" y="19245019"/>
              <a:ext cx="133350" cy="38237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1" name="テキスト ボックス 1060">
              <a:extLst>
                <a:ext uri="{FF2B5EF4-FFF2-40B4-BE49-F238E27FC236}">
                  <a16:creationId xmlns:a16="http://schemas.microsoft.com/office/drawing/2014/main" id="{1B2BAFFC-9E04-0463-743C-71258934EEA2}"/>
                </a:ext>
              </a:extLst>
            </p:cNvPr>
            <p:cNvSpPr txBox="1"/>
            <p:nvPr/>
          </p:nvSpPr>
          <p:spPr>
            <a:xfrm rot="5400000">
              <a:off x="583543" y="19313827"/>
              <a:ext cx="291659" cy="253916"/>
            </a:xfrm>
            <a:prstGeom prst="rect">
              <a:avLst/>
            </a:prstGeom>
            <a:noFill/>
          </p:spPr>
          <p:txBody>
            <a:bodyPr wrap="square" rtlCol="0">
              <a:spAutoFit/>
            </a:bodyPr>
            <a:lstStyle/>
            <a:p>
              <a:r>
                <a:rPr kumimoji="1" lang="en-US" altLang="ja-JP" sz="1050" b="1" dirty="0"/>
                <a:t>11.1V</a:t>
              </a:r>
              <a:endParaRPr kumimoji="1" lang="ja-JP" altLang="en-US" sz="1050" b="1" dirty="0"/>
            </a:p>
          </p:txBody>
        </p:sp>
      </p:grpSp>
      <p:grpSp>
        <p:nvGrpSpPr>
          <p:cNvPr id="1116" name="グループ化 1115">
            <a:extLst>
              <a:ext uri="{FF2B5EF4-FFF2-40B4-BE49-F238E27FC236}">
                <a16:creationId xmlns:a16="http://schemas.microsoft.com/office/drawing/2014/main" id="{EE8BDA42-CB58-1886-32CD-E299D70C9A23}"/>
              </a:ext>
            </a:extLst>
          </p:cNvPr>
          <p:cNvGrpSpPr/>
          <p:nvPr/>
        </p:nvGrpSpPr>
        <p:grpSpPr>
          <a:xfrm>
            <a:off x="2400337" y="18149579"/>
            <a:ext cx="1493314" cy="969118"/>
            <a:chOff x="939003" y="17961904"/>
            <a:chExt cx="1493314" cy="969118"/>
          </a:xfrm>
        </p:grpSpPr>
        <p:grpSp>
          <p:nvGrpSpPr>
            <p:cNvPr id="1052" name="グループ化 1051">
              <a:extLst>
                <a:ext uri="{FF2B5EF4-FFF2-40B4-BE49-F238E27FC236}">
                  <a16:creationId xmlns:a16="http://schemas.microsoft.com/office/drawing/2014/main" id="{D060D3F4-547B-8FDD-9988-FEE16D489490}"/>
                </a:ext>
              </a:extLst>
            </p:cNvPr>
            <p:cNvGrpSpPr/>
            <p:nvPr/>
          </p:nvGrpSpPr>
          <p:grpSpPr>
            <a:xfrm>
              <a:off x="939003" y="17961904"/>
              <a:ext cx="1342167" cy="969118"/>
              <a:chOff x="982173" y="18288937"/>
              <a:chExt cx="1342167" cy="969118"/>
            </a:xfrm>
          </p:grpSpPr>
          <p:sp>
            <p:nvSpPr>
              <p:cNvPr id="1050" name="四角形: 角を丸くする 1049">
                <a:extLst>
                  <a:ext uri="{FF2B5EF4-FFF2-40B4-BE49-F238E27FC236}">
                    <a16:creationId xmlns:a16="http://schemas.microsoft.com/office/drawing/2014/main" id="{B1C83ACF-34F0-32E9-17CA-7F19229333EF}"/>
                  </a:ext>
                </a:extLst>
              </p:cNvPr>
              <p:cNvSpPr/>
              <p:nvPr/>
            </p:nvSpPr>
            <p:spPr>
              <a:xfrm>
                <a:off x="982173" y="18288937"/>
                <a:ext cx="1342167" cy="96911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Motor Driver</a:t>
                </a:r>
              </a:p>
              <a:p>
                <a:pPr algn="ctr"/>
                <a:r>
                  <a:rPr kumimoji="1" lang="en-US" altLang="ja-JP" sz="600" dirty="0">
                    <a:solidFill>
                      <a:schemeClr val="tx1"/>
                    </a:solidFill>
                  </a:rPr>
                  <a:t>                DAISEN DSR-1202</a:t>
                </a: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051" name="Picture 6" descr="4CHモーターコントローラ 型番：DSR-1202 : ロボットショップ / Robot Shop ロボット関連商品の専門店">
                <a:extLst>
                  <a:ext uri="{FF2B5EF4-FFF2-40B4-BE49-F238E27FC236}">
                    <a16:creationId xmlns:a16="http://schemas.microsoft.com/office/drawing/2014/main" id="{9605D45D-D801-21EA-233E-E1271117376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100" t="6315" r="13231" b="6493"/>
              <a:stretch/>
            </p:blipFill>
            <p:spPr bwMode="auto">
              <a:xfrm>
                <a:off x="1057170" y="18614248"/>
                <a:ext cx="506146" cy="624495"/>
              </a:xfrm>
              <a:prstGeom prst="rect">
                <a:avLst/>
              </a:prstGeom>
              <a:noFill/>
              <a:extLst>
                <a:ext uri="{909E8E84-426E-40DD-AFC4-6F175D3DCCD1}">
                  <a14:hiddenFill xmlns:a14="http://schemas.microsoft.com/office/drawing/2010/main">
                    <a:solidFill>
                      <a:srgbClr val="FFFFFF"/>
                    </a:solidFill>
                  </a14:hiddenFill>
                </a:ext>
              </a:extLst>
            </p:spPr>
          </p:pic>
        </p:grpSp>
        <p:sp>
          <p:nvSpPr>
            <p:cNvPr id="1062" name="テキスト ボックス 1061">
              <a:extLst>
                <a:ext uri="{FF2B5EF4-FFF2-40B4-BE49-F238E27FC236}">
                  <a16:creationId xmlns:a16="http://schemas.microsoft.com/office/drawing/2014/main" id="{AAE23F17-76C1-256B-E771-F342262A4C6E}"/>
                </a:ext>
              </a:extLst>
            </p:cNvPr>
            <p:cNvSpPr txBox="1"/>
            <p:nvPr/>
          </p:nvSpPr>
          <p:spPr>
            <a:xfrm>
              <a:off x="1465883" y="18380933"/>
              <a:ext cx="966434" cy="384721"/>
            </a:xfrm>
            <a:prstGeom prst="rect">
              <a:avLst/>
            </a:prstGeom>
            <a:noFill/>
          </p:spPr>
          <p:txBody>
            <a:bodyPr wrap="square" rtlCol="0">
              <a:spAutoFit/>
            </a:bodyPr>
            <a:lstStyle/>
            <a:p>
              <a:r>
                <a:rPr kumimoji="1" lang="en-US" altLang="ja-JP" sz="700" dirty="0"/>
                <a:t>IC:VNH2SP30 x 4</a:t>
              </a:r>
            </a:p>
            <a:p>
              <a:r>
                <a:rPr kumimoji="1" lang="ja-JP" altLang="en-US" sz="600" dirty="0"/>
                <a:t>・</a:t>
              </a:r>
              <a:r>
                <a:rPr kumimoji="1" lang="en-US" altLang="ja-JP" sz="600" dirty="0"/>
                <a:t>0.3V ~ 16.0V</a:t>
              </a:r>
            </a:p>
            <a:p>
              <a:r>
                <a:rPr kumimoji="1" lang="ja-JP" altLang="en-US" sz="600" dirty="0"/>
                <a:t>・</a:t>
              </a:r>
              <a:r>
                <a:rPr kumimoji="1" lang="en-US" altLang="ja-JP" sz="600" dirty="0"/>
                <a:t>15~30A  / channel</a:t>
              </a:r>
            </a:p>
          </p:txBody>
        </p:sp>
      </p:grpSp>
      <p:grpSp>
        <p:nvGrpSpPr>
          <p:cNvPr id="1074" name="グループ化 1073">
            <a:extLst>
              <a:ext uri="{FF2B5EF4-FFF2-40B4-BE49-F238E27FC236}">
                <a16:creationId xmlns:a16="http://schemas.microsoft.com/office/drawing/2014/main" id="{622C4C1F-3763-6D97-F13E-D384FC76DC95}"/>
              </a:ext>
            </a:extLst>
          </p:cNvPr>
          <p:cNvGrpSpPr/>
          <p:nvPr/>
        </p:nvGrpSpPr>
        <p:grpSpPr>
          <a:xfrm>
            <a:off x="3186370" y="17157901"/>
            <a:ext cx="542924" cy="340057"/>
            <a:chOff x="2103133" y="17037089"/>
            <a:chExt cx="542924" cy="340057"/>
          </a:xfrm>
        </p:grpSpPr>
        <p:sp>
          <p:nvSpPr>
            <p:cNvPr id="1064" name="矢印: 下 1063">
              <a:extLst>
                <a:ext uri="{FF2B5EF4-FFF2-40B4-BE49-F238E27FC236}">
                  <a16:creationId xmlns:a16="http://schemas.microsoft.com/office/drawing/2014/main" id="{2F961A3C-985D-F689-9F40-D59C4337D29F}"/>
                </a:ext>
              </a:extLst>
            </p:cNvPr>
            <p:cNvSpPr/>
            <p:nvPr/>
          </p:nvSpPr>
          <p:spPr>
            <a:xfrm rot="16200000">
              <a:off x="2280816" y="17156433"/>
              <a:ext cx="133350" cy="30807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5" name="テキスト ボックス 1064">
              <a:extLst>
                <a:ext uri="{FF2B5EF4-FFF2-40B4-BE49-F238E27FC236}">
                  <a16:creationId xmlns:a16="http://schemas.microsoft.com/office/drawing/2014/main" id="{D36E1D33-1C74-34FD-13E3-ED27B63D5D4F}"/>
                </a:ext>
              </a:extLst>
            </p:cNvPr>
            <p:cNvSpPr txBox="1"/>
            <p:nvPr/>
          </p:nvSpPr>
          <p:spPr>
            <a:xfrm>
              <a:off x="2103133" y="17037089"/>
              <a:ext cx="542924" cy="230832"/>
            </a:xfrm>
            <a:prstGeom prst="rect">
              <a:avLst/>
            </a:prstGeom>
            <a:noFill/>
          </p:spPr>
          <p:txBody>
            <a:bodyPr wrap="square" rtlCol="0">
              <a:spAutoFit/>
            </a:bodyPr>
            <a:lstStyle/>
            <a:p>
              <a:r>
                <a:rPr kumimoji="1" lang="en-US" altLang="ja-JP" sz="900" b="1" dirty="0"/>
                <a:t>11.1V</a:t>
              </a:r>
              <a:endParaRPr kumimoji="1" lang="ja-JP" altLang="en-US" sz="900" b="1" dirty="0"/>
            </a:p>
          </p:txBody>
        </p:sp>
      </p:grpSp>
      <p:grpSp>
        <p:nvGrpSpPr>
          <p:cNvPr id="31" name="グループ化 30">
            <a:extLst>
              <a:ext uri="{FF2B5EF4-FFF2-40B4-BE49-F238E27FC236}">
                <a16:creationId xmlns:a16="http://schemas.microsoft.com/office/drawing/2014/main" id="{0215648C-6908-4DBE-DFC6-072FA70F0825}"/>
              </a:ext>
            </a:extLst>
          </p:cNvPr>
          <p:cNvGrpSpPr/>
          <p:nvPr/>
        </p:nvGrpSpPr>
        <p:grpSpPr>
          <a:xfrm>
            <a:off x="3601801" y="16934912"/>
            <a:ext cx="1343739" cy="1005350"/>
            <a:chOff x="2844741" y="17232743"/>
            <a:chExt cx="1343739" cy="1005350"/>
          </a:xfrm>
        </p:grpSpPr>
        <p:sp>
          <p:nvSpPr>
            <p:cNvPr id="1063" name="四角形: 角を丸くする 1062">
              <a:extLst>
                <a:ext uri="{FF2B5EF4-FFF2-40B4-BE49-F238E27FC236}">
                  <a16:creationId xmlns:a16="http://schemas.microsoft.com/office/drawing/2014/main" id="{A0DE835A-86C9-BD5F-BE8B-7BAC1184F765}"/>
                </a:ext>
              </a:extLst>
            </p:cNvPr>
            <p:cNvSpPr/>
            <p:nvPr/>
          </p:nvSpPr>
          <p:spPr>
            <a:xfrm>
              <a:off x="2844741" y="17232743"/>
              <a:ext cx="1343739"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Voltage </a:t>
              </a:r>
            </a:p>
            <a:p>
              <a:r>
                <a:rPr kumimoji="1" lang="en-US" altLang="ja-JP" sz="1000" b="1" dirty="0">
                  <a:solidFill>
                    <a:schemeClr val="tx1"/>
                  </a:solidFill>
                </a:rPr>
                <a:t>Conversion Circuit</a:t>
              </a:r>
            </a:p>
            <a:p>
              <a:endParaRPr kumimoji="1" lang="en-US" altLang="ja-JP" sz="600" dirty="0">
                <a:solidFill>
                  <a:schemeClr val="tx1"/>
                </a:solidFill>
              </a:endParaRPr>
            </a:p>
            <a:p>
              <a:r>
                <a:rPr kumimoji="1" lang="en-US" altLang="ja-JP" sz="700" dirty="0">
                  <a:solidFill>
                    <a:schemeClr val="tx1"/>
                  </a:solidFill>
                </a:rPr>
                <a:t>Using IC : </a:t>
              </a:r>
            </a:p>
            <a:p>
              <a:r>
                <a:rPr kumimoji="1" lang="en-US" altLang="ja-JP" sz="700" dirty="0">
                  <a:solidFill>
                    <a:schemeClr val="tx1"/>
                  </a:solidFill>
                </a:rPr>
                <a:t>OKL-T/6-W12N-C</a:t>
              </a:r>
            </a:p>
            <a:p>
              <a:endParaRPr kumimoji="1" lang="en-US" altLang="ja-JP" sz="700" dirty="0">
                <a:solidFill>
                  <a:schemeClr val="tx1"/>
                </a:solidFill>
              </a:endParaRPr>
            </a:p>
            <a:p>
              <a:r>
                <a:rPr kumimoji="1" lang="en-US" altLang="ja-JP" sz="800" b="1" dirty="0">
                  <a:solidFill>
                    <a:schemeClr val="tx1"/>
                  </a:solidFill>
                </a:rPr>
                <a:t>11.1V to 5.0V</a:t>
              </a:r>
            </a:p>
            <a:p>
              <a:pPr algn="r"/>
              <a:endParaRPr kumimoji="1" lang="en-US" altLang="ja-JP" sz="500" dirty="0">
                <a:solidFill>
                  <a:schemeClr val="tx1"/>
                </a:solidFill>
              </a:endParaRPr>
            </a:p>
          </p:txBody>
        </p:sp>
        <p:pic>
          <p:nvPicPr>
            <p:cNvPr id="1066" name="Picture 10" descr="ムラタ表面実装DC-DCコンバーター OKL-T/6-W12N-C">
              <a:extLst>
                <a:ext uri="{FF2B5EF4-FFF2-40B4-BE49-F238E27FC236}">
                  <a16:creationId xmlns:a16="http://schemas.microsoft.com/office/drawing/2014/main" id="{F9546C3F-9BA9-5C18-4E55-1BD1CA297FB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43" t="12535" r="22474" b="12743"/>
            <a:stretch/>
          </p:blipFill>
          <p:spPr bwMode="auto">
            <a:xfrm>
              <a:off x="3710391" y="17708911"/>
              <a:ext cx="376449" cy="386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6" name="グループ化 1075">
            <a:extLst>
              <a:ext uri="{FF2B5EF4-FFF2-40B4-BE49-F238E27FC236}">
                <a16:creationId xmlns:a16="http://schemas.microsoft.com/office/drawing/2014/main" id="{C1DF944E-077D-E64A-D814-9124FC05BD7A}"/>
              </a:ext>
            </a:extLst>
          </p:cNvPr>
          <p:cNvGrpSpPr/>
          <p:nvPr/>
        </p:nvGrpSpPr>
        <p:grpSpPr>
          <a:xfrm>
            <a:off x="3868208" y="17897883"/>
            <a:ext cx="542924" cy="195354"/>
            <a:chOff x="2548934" y="17754764"/>
            <a:chExt cx="542924" cy="274795"/>
          </a:xfrm>
        </p:grpSpPr>
        <p:sp>
          <p:nvSpPr>
            <p:cNvPr id="1067" name="矢印: 下 1066">
              <a:extLst>
                <a:ext uri="{FF2B5EF4-FFF2-40B4-BE49-F238E27FC236}">
                  <a16:creationId xmlns:a16="http://schemas.microsoft.com/office/drawing/2014/main" id="{A17F2AAB-3444-6B72-8B33-8662FBE88807}"/>
                </a:ext>
              </a:extLst>
            </p:cNvPr>
            <p:cNvSpPr/>
            <p:nvPr/>
          </p:nvSpPr>
          <p:spPr>
            <a:xfrm>
              <a:off x="2935352" y="17831792"/>
              <a:ext cx="133350" cy="19776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0" name="テキスト ボックス 1069">
              <a:extLst>
                <a:ext uri="{FF2B5EF4-FFF2-40B4-BE49-F238E27FC236}">
                  <a16:creationId xmlns:a16="http://schemas.microsoft.com/office/drawing/2014/main" id="{D5B8FA3B-1274-3A41-C77E-404E46E227DC}"/>
                </a:ext>
              </a:extLst>
            </p:cNvPr>
            <p:cNvSpPr txBox="1"/>
            <p:nvPr/>
          </p:nvSpPr>
          <p:spPr>
            <a:xfrm>
              <a:off x="2548934" y="17754764"/>
              <a:ext cx="542924" cy="253915"/>
            </a:xfrm>
            <a:prstGeom prst="rect">
              <a:avLst/>
            </a:prstGeom>
            <a:noFill/>
          </p:spPr>
          <p:txBody>
            <a:bodyPr wrap="square" rtlCol="0">
              <a:spAutoFit/>
            </a:bodyPr>
            <a:lstStyle/>
            <a:p>
              <a:r>
                <a:rPr kumimoji="1" lang="en-US" altLang="ja-JP" sz="1050" b="1" dirty="0"/>
                <a:t>5.0V</a:t>
              </a:r>
              <a:endParaRPr kumimoji="1" lang="ja-JP" altLang="en-US" sz="1050" b="1" dirty="0"/>
            </a:p>
          </p:txBody>
        </p:sp>
      </p:grpSp>
      <p:grpSp>
        <p:nvGrpSpPr>
          <p:cNvPr id="48" name="グループ化 47">
            <a:extLst>
              <a:ext uri="{FF2B5EF4-FFF2-40B4-BE49-F238E27FC236}">
                <a16:creationId xmlns:a16="http://schemas.microsoft.com/office/drawing/2014/main" id="{5E6B7EFE-9F8B-1A9B-2F37-0CE7D0450F3D}"/>
              </a:ext>
            </a:extLst>
          </p:cNvPr>
          <p:cNvGrpSpPr/>
          <p:nvPr/>
        </p:nvGrpSpPr>
        <p:grpSpPr>
          <a:xfrm>
            <a:off x="4814111" y="18222989"/>
            <a:ext cx="756141" cy="215444"/>
            <a:chOff x="3718803" y="18849807"/>
            <a:chExt cx="756141" cy="215444"/>
          </a:xfrm>
        </p:grpSpPr>
        <p:sp>
          <p:nvSpPr>
            <p:cNvPr id="1107" name="正方形/長方形 1106">
              <a:extLst>
                <a:ext uri="{FF2B5EF4-FFF2-40B4-BE49-F238E27FC236}">
                  <a16:creationId xmlns:a16="http://schemas.microsoft.com/office/drawing/2014/main" id="{1DE94CA3-8562-25A7-F1A1-A05FA1CB8356}"/>
                </a:ext>
              </a:extLst>
            </p:cNvPr>
            <p:cNvSpPr/>
            <p:nvPr/>
          </p:nvSpPr>
          <p:spPr>
            <a:xfrm>
              <a:off x="3718803" y="18907700"/>
              <a:ext cx="727409"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8" name="テキスト ボックス 1107">
              <a:extLst>
                <a:ext uri="{FF2B5EF4-FFF2-40B4-BE49-F238E27FC236}">
                  <a16:creationId xmlns:a16="http://schemas.microsoft.com/office/drawing/2014/main" id="{193080D1-4DEE-BD4A-6C11-CEA68ABAE389}"/>
                </a:ext>
              </a:extLst>
            </p:cNvPr>
            <p:cNvSpPr txBox="1"/>
            <p:nvPr/>
          </p:nvSpPr>
          <p:spPr>
            <a:xfrm>
              <a:off x="3995205" y="18849807"/>
              <a:ext cx="479739"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38" name="グループ化 37">
            <a:extLst>
              <a:ext uri="{FF2B5EF4-FFF2-40B4-BE49-F238E27FC236}">
                <a16:creationId xmlns:a16="http://schemas.microsoft.com/office/drawing/2014/main" id="{79344538-F45A-BFDD-CD48-D6A6729124E6}"/>
              </a:ext>
            </a:extLst>
          </p:cNvPr>
          <p:cNvGrpSpPr/>
          <p:nvPr/>
        </p:nvGrpSpPr>
        <p:grpSpPr>
          <a:xfrm>
            <a:off x="6282052" y="18256989"/>
            <a:ext cx="766285" cy="184666"/>
            <a:chOff x="5333361" y="18792553"/>
            <a:chExt cx="766285" cy="184666"/>
          </a:xfrm>
        </p:grpSpPr>
        <p:sp>
          <p:nvSpPr>
            <p:cNvPr id="1112" name="正方形/長方形 1111">
              <a:extLst>
                <a:ext uri="{FF2B5EF4-FFF2-40B4-BE49-F238E27FC236}">
                  <a16:creationId xmlns:a16="http://schemas.microsoft.com/office/drawing/2014/main" id="{1A5A9BE0-035A-6303-E533-768737E566D5}"/>
                </a:ext>
              </a:extLst>
            </p:cNvPr>
            <p:cNvSpPr/>
            <p:nvPr/>
          </p:nvSpPr>
          <p:spPr>
            <a:xfrm>
              <a:off x="5333361" y="18834362"/>
              <a:ext cx="524972"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3" name="テキスト ボックス 1122">
              <a:extLst>
                <a:ext uri="{FF2B5EF4-FFF2-40B4-BE49-F238E27FC236}">
                  <a16:creationId xmlns:a16="http://schemas.microsoft.com/office/drawing/2014/main" id="{3C7F203B-E286-6A68-76D7-44BADFA2884B}"/>
                </a:ext>
              </a:extLst>
            </p:cNvPr>
            <p:cNvSpPr txBox="1"/>
            <p:nvPr/>
          </p:nvSpPr>
          <p:spPr>
            <a:xfrm>
              <a:off x="5373900"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19" name="グループ化 18">
            <a:extLst>
              <a:ext uri="{FF2B5EF4-FFF2-40B4-BE49-F238E27FC236}">
                <a16:creationId xmlns:a16="http://schemas.microsoft.com/office/drawing/2014/main" id="{0E9A5B7D-FC8F-2969-DB19-D569E9917677}"/>
              </a:ext>
            </a:extLst>
          </p:cNvPr>
          <p:cNvGrpSpPr/>
          <p:nvPr/>
        </p:nvGrpSpPr>
        <p:grpSpPr>
          <a:xfrm>
            <a:off x="4875459" y="17191897"/>
            <a:ext cx="542924" cy="306061"/>
            <a:chOff x="4172578" y="17494647"/>
            <a:chExt cx="542924" cy="306061"/>
          </a:xfrm>
        </p:grpSpPr>
        <p:sp>
          <p:nvSpPr>
            <p:cNvPr id="1129" name="矢印: 下 1128">
              <a:extLst>
                <a:ext uri="{FF2B5EF4-FFF2-40B4-BE49-F238E27FC236}">
                  <a16:creationId xmlns:a16="http://schemas.microsoft.com/office/drawing/2014/main" id="{68D7BADE-66E8-A1CE-084F-E42F35664DA7}"/>
                </a:ext>
              </a:extLst>
            </p:cNvPr>
            <p:cNvSpPr/>
            <p:nvPr/>
          </p:nvSpPr>
          <p:spPr>
            <a:xfrm rot="16200000">
              <a:off x="4308908" y="17618196"/>
              <a:ext cx="133350" cy="23167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0" name="テキスト ボックス 1129">
              <a:extLst>
                <a:ext uri="{FF2B5EF4-FFF2-40B4-BE49-F238E27FC236}">
                  <a16:creationId xmlns:a16="http://schemas.microsoft.com/office/drawing/2014/main" id="{7E0D4F75-3FA5-B48F-8BE3-2C184884DAC2}"/>
                </a:ext>
              </a:extLst>
            </p:cNvPr>
            <p:cNvSpPr txBox="1"/>
            <p:nvPr/>
          </p:nvSpPr>
          <p:spPr>
            <a:xfrm>
              <a:off x="4172578" y="17494647"/>
              <a:ext cx="542924" cy="200055"/>
            </a:xfrm>
            <a:prstGeom prst="rect">
              <a:avLst/>
            </a:prstGeom>
            <a:noFill/>
          </p:spPr>
          <p:txBody>
            <a:bodyPr wrap="square" rtlCol="0">
              <a:spAutoFit/>
            </a:bodyPr>
            <a:lstStyle/>
            <a:p>
              <a:r>
                <a:rPr kumimoji="1" lang="en-US" altLang="ja-JP" sz="700" b="1" dirty="0"/>
                <a:t>11.1V</a:t>
              </a:r>
              <a:endParaRPr kumimoji="1" lang="ja-JP" altLang="en-US" sz="700" b="1" dirty="0"/>
            </a:p>
          </p:txBody>
        </p:sp>
      </p:grpSp>
      <p:grpSp>
        <p:nvGrpSpPr>
          <p:cNvPr id="26" name="グループ化 25">
            <a:extLst>
              <a:ext uri="{FF2B5EF4-FFF2-40B4-BE49-F238E27FC236}">
                <a16:creationId xmlns:a16="http://schemas.microsoft.com/office/drawing/2014/main" id="{10C20B7E-4558-463F-64CE-67D4E2BA3743}"/>
              </a:ext>
            </a:extLst>
          </p:cNvPr>
          <p:cNvGrpSpPr/>
          <p:nvPr/>
        </p:nvGrpSpPr>
        <p:grpSpPr>
          <a:xfrm>
            <a:off x="6234206" y="17052414"/>
            <a:ext cx="542924" cy="445544"/>
            <a:chOff x="5829013" y="17355164"/>
            <a:chExt cx="542924" cy="445544"/>
          </a:xfrm>
        </p:grpSpPr>
        <p:sp>
          <p:nvSpPr>
            <p:cNvPr id="1132" name="矢印: 下 1131">
              <a:extLst>
                <a:ext uri="{FF2B5EF4-FFF2-40B4-BE49-F238E27FC236}">
                  <a16:creationId xmlns:a16="http://schemas.microsoft.com/office/drawing/2014/main" id="{FDFBA02C-C205-F04E-6BC4-C13AD787E6EC}"/>
                </a:ext>
              </a:extLst>
            </p:cNvPr>
            <p:cNvSpPr/>
            <p:nvPr/>
          </p:nvSpPr>
          <p:spPr>
            <a:xfrm rot="16200000">
              <a:off x="6040966" y="17602475"/>
              <a:ext cx="133350" cy="26311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3" name="テキスト ボックス 1132">
              <a:extLst>
                <a:ext uri="{FF2B5EF4-FFF2-40B4-BE49-F238E27FC236}">
                  <a16:creationId xmlns:a16="http://schemas.microsoft.com/office/drawing/2014/main" id="{7823299D-157D-EEE4-6333-F5C4E2DF6BA5}"/>
                </a:ext>
              </a:extLst>
            </p:cNvPr>
            <p:cNvSpPr txBox="1"/>
            <p:nvPr/>
          </p:nvSpPr>
          <p:spPr>
            <a:xfrm>
              <a:off x="5829013" y="17355164"/>
              <a:ext cx="542924" cy="323165"/>
            </a:xfrm>
            <a:prstGeom prst="rect">
              <a:avLst/>
            </a:prstGeom>
            <a:noFill/>
          </p:spPr>
          <p:txBody>
            <a:bodyPr wrap="square" rtlCol="0">
              <a:spAutoFit/>
            </a:bodyPr>
            <a:lstStyle/>
            <a:p>
              <a:pPr algn="ctr"/>
              <a:r>
                <a:rPr kumimoji="1" lang="en-US" altLang="ja-JP" sz="600" b="1" dirty="0"/>
                <a:t>About</a:t>
              </a:r>
            </a:p>
            <a:p>
              <a:pPr algn="ctr"/>
              <a:r>
                <a:rPr kumimoji="1" lang="en-US" altLang="ja-JP" sz="900" b="1" dirty="0"/>
                <a:t>48V</a:t>
              </a:r>
              <a:endParaRPr kumimoji="1" lang="ja-JP" altLang="en-US" sz="900" b="1" dirty="0"/>
            </a:p>
          </p:txBody>
        </p:sp>
      </p:grpSp>
      <p:sp>
        <p:nvSpPr>
          <p:cNvPr id="1131" name="四角形: 角を丸くする 1130">
            <a:extLst>
              <a:ext uri="{FF2B5EF4-FFF2-40B4-BE49-F238E27FC236}">
                <a16:creationId xmlns:a16="http://schemas.microsoft.com/office/drawing/2014/main" id="{96E2D30B-E663-6931-FC67-169B58BDDC98}"/>
              </a:ext>
            </a:extLst>
          </p:cNvPr>
          <p:cNvSpPr/>
          <p:nvPr/>
        </p:nvSpPr>
        <p:spPr>
          <a:xfrm>
            <a:off x="5210743" y="16929993"/>
            <a:ext cx="1156223"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Kicker System</a:t>
            </a:r>
          </a:p>
          <a:p>
            <a:endParaRPr kumimoji="1" lang="en-US" altLang="ja-JP" sz="200" dirty="0">
              <a:solidFill>
                <a:schemeClr val="tx1"/>
              </a:solidFill>
            </a:endParaRPr>
          </a:p>
          <a:p>
            <a:endParaRPr kumimoji="1" lang="en-US" altLang="ja-JP" sz="300" dirty="0">
              <a:solidFill>
                <a:schemeClr val="tx1"/>
              </a:solidFill>
            </a:endParaRPr>
          </a:p>
          <a:p>
            <a:r>
              <a:rPr kumimoji="1" lang="en-US" altLang="ja-JP" sz="700" dirty="0">
                <a:solidFill>
                  <a:schemeClr val="tx1"/>
                </a:solidFill>
              </a:rPr>
              <a:t>(Please look at</a:t>
            </a:r>
          </a:p>
          <a:p>
            <a:r>
              <a:rPr kumimoji="1" lang="en-US" altLang="ja-JP" sz="700" dirty="0">
                <a:solidFill>
                  <a:schemeClr val="tx1"/>
                </a:solidFill>
              </a:rPr>
              <a:t> “Kicker System And Research About </a:t>
            </a:r>
            <a:r>
              <a:rPr kumimoji="1" lang="ja-JP" altLang="en-US" sz="700" dirty="0">
                <a:solidFill>
                  <a:schemeClr val="tx1"/>
                </a:solidFill>
              </a:rPr>
              <a:t>　　   </a:t>
            </a:r>
            <a:r>
              <a:rPr kumimoji="1" lang="en-US" altLang="ja-JP" sz="700" dirty="0">
                <a:solidFill>
                  <a:schemeClr val="tx1"/>
                </a:solidFill>
              </a:rPr>
              <a:t>Voltage &amp; Capacity Of Capacitors”)</a:t>
            </a:r>
            <a:endParaRPr kumimoji="1" lang="en-US" altLang="ja-JP" sz="300" dirty="0">
              <a:solidFill>
                <a:schemeClr val="tx1"/>
              </a:solidFill>
            </a:endParaRPr>
          </a:p>
        </p:txBody>
      </p:sp>
      <p:grpSp>
        <p:nvGrpSpPr>
          <p:cNvPr id="18" name="グループ化 17">
            <a:extLst>
              <a:ext uri="{FF2B5EF4-FFF2-40B4-BE49-F238E27FC236}">
                <a16:creationId xmlns:a16="http://schemas.microsoft.com/office/drawing/2014/main" id="{12C7885C-8F1D-6149-4E53-00AA43A3A8C4}"/>
              </a:ext>
            </a:extLst>
          </p:cNvPr>
          <p:cNvGrpSpPr/>
          <p:nvPr/>
        </p:nvGrpSpPr>
        <p:grpSpPr>
          <a:xfrm>
            <a:off x="6660706" y="16929993"/>
            <a:ext cx="866046" cy="1005350"/>
            <a:chOff x="6244200" y="17232743"/>
            <a:chExt cx="866046" cy="1005350"/>
          </a:xfrm>
        </p:grpSpPr>
        <p:sp>
          <p:nvSpPr>
            <p:cNvPr id="1134" name="四角形: 角を丸くする 1133">
              <a:extLst>
                <a:ext uri="{FF2B5EF4-FFF2-40B4-BE49-F238E27FC236}">
                  <a16:creationId xmlns:a16="http://schemas.microsoft.com/office/drawing/2014/main" id="{086ADA28-5506-8BF7-E272-04AADA0BD272}"/>
                </a:ext>
              </a:extLst>
            </p:cNvPr>
            <p:cNvSpPr/>
            <p:nvPr/>
          </p:nvSpPr>
          <p:spPr>
            <a:xfrm>
              <a:off x="6244200" y="17232743"/>
              <a:ext cx="866046"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050" b="1" dirty="0">
                  <a:solidFill>
                    <a:schemeClr val="tx1"/>
                  </a:solidFill>
                </a:rPr>
                <a:t>Solenoid</a:t>
              </a:r>
            </a:p>
            <a:p>
              <a:pPr algn="ctr"/>
              <a:endParaRPr kumimoji="1" lang="en-US" altLang="ja-JP" sz="1050" b="1" dirty="0">
                <a:solidFill>
                  <a:schemeClr val="tx1"/>
                </a:solidFill>
              </a:endParaRPr>
            </a:p>
            <a:p>
              <a:pPr algn="ctr"/>
              <a:endParaRPr kumimoji="1" lang="en-US" altLang="ja-JP" sz="1050" b="1" dirty="0">
                <a:solidFill>
                  <a:schemeClr val="tx1"/>
                </a:solidFill>
              </a:endParaRPr>
            </a:p>
            <a:p>
              <a:pPr algn="ctr"/>
              <a:endParaRPr kumimoji="1" lang="en-US" altLang="ja-JP" sz="1050" b="1" dirty="0">
                <a:solidFill>
                  <a:schemeClr val="tx1"/>
                </a:solidFill>
              </a:endParaRPr>
            </a:p>
            <a:p>
              <a:pPr algn="ctr"/>
              <a:endParaRPr kumimoji="1" lang="en-US" altLang="ja-JP" sz="300" b="1" dirty="0">
                <a:solidFill>
                  <a:schemeClr val="tx1"/>
                </a:solidFill>
              </a:endParaRPr>
            </a:p>
            <a:p>
              <a:pPr algn="ctr"/>
              <a:endParaRPr kumimoji="1" lang="en-US" altLang="ja-JP" sz="200" b="1" dirty="0">
                <a:solidFill>
                  <a:schemeClr val="tx1"/>
                </a:solidFill>
              </a:endParaRPr>
            </a:p>
            <a:p>
              <a:pPr algn="ctr"/>
              <a:r>
                <a:rPr kumimoji="1" lang="en-US" altLang="ja-JP" sz="800" dirty="0">
                  <a:solidFill>
                    <a:schemeClr val="tx1"/>
                  </a:solidFill>
                </a:rPr>
                <a:t>CB1037 x 1</a:t>
              </a:r>
              <a:endParaRPr kumimoji="1" lang="en-US" altLang="ja-JP" sz="1050" dirty="0">
                <a:solidFill>
                  <a:schemeClr val="tx1"/>
                </a:solidFill>
              </a:endParaRPr>
            </a:p>
            <a:p>
              <a:endParaRPr kumimoji="1" lang="en-US" altLang="ja-JP" sz="700" dirty="0">
                <a:solidFill>
                  <a:schemeClr val="tx1"/>
                </a:solidFill>
              </a:endParaRPr>
            </a:p>
          </p:txBody>
        </p:sp>
        <p:pic>
          <p:nvPicPr>
            <p:cNvPr id="1135" name="Picture 20" descr="CB1037 ソレノイドショップ タカハ">
              <a:extLst>
                <a:ext uri="{FF2B5EF4-FFF2-40B4-BE49-F238E27FC236}">
                  <a16:creationId xmlns:a16="http://schemas.microsoft.com/office/drawing/2014/main" id="{ECA0E10F-6DA4-89A5-76FD-AD71845AF84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617" t="18333" r="9622" b="27793"/>
            <a:stretch/>
          </p:blipFill>
          <p:spPr bwMode="auto">
            <a:xfrm>
              <a:off x="6356216" y="17504435"/>
              <a:ext cx="639238" cy="442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0" name="グループ化 1139">
            <a:extLst>
              <a:ext uri="{FF2B5EF4-FFF2-40B4-BE49-F238E27FC236}">
                <a16:creationId xmlns:a16="http://schemas.microsoft.com/office/drawing/2014/main" id="{5A0A2C74-3E68-927F-79C5-1BBA2BD3A822}"/>
              </a:ext>
            </a:extLst>
          </p:cNvPr>
          <p:cNvGrpSpPr/>
          <p:nvPr/>
        </p:nvGrpSpPr>
        <p:grpSpPr>
          <a:xfrm>
            <a:off x="4633058" y="18886882"/>
            <a:ext cx="542924" cy="933883"/>
            <a:chOff x="3339363" y="19229000"/>
            <a:chExt cx="542924" cy="620917"/>
          </a:xfrm>
        </p:grpSpPr>
        <p:sp>
          <p:nvSpPr>
            <p:cNvPr id="1137" name="正方形/長方形 1136">
              <a:extLst>
                <a:ext uri="{FF2B5EF4-FFF2-40B4-BE49-F238E27FC236}">
                  <a16:creationId xmlns:a16="http://schemas.microsoft.com/office/drawing/2014/main" id="{666539DB-A9C9-61F8-5C16-D7A1F2963CAE}"/>
                </a:ext>
              </a:extLst>
            </p:cNvPr>
            <p:cNvSpPr/>
            <p:nvPr/>
          </p:nvSpPr>
          <p:spPr>
            <a:xfrm rot="5400000">
              <a:off x="3246560" y="19405423"/>
              <a:ext cx="620917" cy="268071"/>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9" name="テキスト ボックス 1138">
              <a:extLst>
                <a:ext uri="{FF2B5EF4-FFF2-40B4-BE49-F238E27FC236}">
                  <a16:creationId xmlns:a16="http://schemas.microsoft.com/office/drawing/2014/main" id="{A9519BCD-93E7-AF71-CF06-A0EC4491B71D}"/>
                </a:ext>
              </a:extLst>
            </p:cNvPr>
            <p:cNvSpPr txBox="1"/>
            <p:nvPr/>
          </p:nvSpPr>
          <p:spPr>
            <a:xfrm>
              <a:off x="3339363" y="19493262"/>
              <a:ext cx="542924" cy="1432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sp>
        <p:nvSpPr>
          <p:cNvPr id="1142" name="正方形/長方形 1141">
            <a:extLst>
              <a:ext uri="{FF2B5EF4-FFF2-40B4-BE49-F238E27FC236}">
                <a16:creationId xmlns:a16="http://schemas.microsoft.com/office/drawing/2014/main" id="{385C46B0-343A-5B31-A37A-D39425773FBF}"/>
              </a:ext>
            </a:extLst>
          </p:cNvPr>
          <p:cNvSpPr/>
          <p:nvPr/>
        </p:nvSpPr>
        <p:spPr>
          <a:xfrm>
            <a:off x="4815702" y="18950775"/>
            <a:ext cx="429156" cy="45821"/>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3" name="正方形/長方形 1142">
            <a:extLst>
              <a:ext uri="{FF2B5EF4-FFF2-40B4-BE49-F238E27FC236}">
                <a16:creationId xmlns:a16="http://schemas.microsoft.com/office/drawing/2014/main" id="{C17790B4-DE5C-E054-C65B-505B18029845}"/>
              </a:ext>
            </a:extLst>
          </p:cNvPr>
          <p:cNvSpPr/>
          <p:nvPr/>
        </p:nvSpPr>
        <p:spPr>
          <a:xfrm rot="5400000">
            <a:off x="4892222" y="19242207"/>
            <a:ext cx="674097" cy="91233"/>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4" name="正方形/長方形 1143">
            <a:extLst>
              <a:ext uri="{FF2B5EF4-FFF2-40B4-BE49-F238E27FC236}">
                <a16:creationId xmlns:a16="http://schemas.microsoft.com/office/drawing/2014/main" id="{1C3EAC94-C25D-7476-7F8F-1CAF6A67A1C7}"/>
              </a:ext>
            </a:extLst>
          </p:cNvPr>
          <p:cNvSpPr/>
          <p:nvPr/>
        </p:nvSpPr>
        <p:spPr>
          <a:xfrm>
            <a:off x="5183293" y="19523824"/>
            <a:ext cx="1765543"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8" name="正方形/長方形 1147">
            <a:extLst>
              <a:ext uri="{FF2B5EF4-FFF2-40B4-BE49-F238E27FC236}">
                <a16:creationId xmlns:a16="http://schemas.microsoft.com/office/drawing/2014/main" id="{7EAB7336-ADA5-D0FF-05ED-90DA63A552BA}"/>
              </a:ext>
            </a:extLst>
          </p:cNvPr>
          <p:cNvSpPr/>
          <p:nvPr/>
        </p:nvSpPr>
        <p:spPr>
          <a:xfrm rot="5400000">
            <a:off x="6781293" y="19606483"/>
            <a:ext cx="238516"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0" name="テキスト ボックス 1149">
            <a:extLst>
              <a:ext uri="{FF2B5EF4-FFF2-40B4-BE49-F238E27FC236}">
                <a16:creationId xmlns:a16="http://schemas.microsoft.com/office/drawing/2014/main" id="{B908E46F-1376-AFA5-99A5-02849E63015B}"/>
              </a:ext>
            </a:extLst>
          </p:cNvPr>
          <p:cNvSpPr txBox="1"/>
          <p:nvPr/>
        </p:nvSpPr>
        <p:spPr>
          <a:xfrm>
            <a:off x="5484092" y="19469870"/>
            <a:ext cx="1214085" cy="230832"/>
          </a:xfrm>
          <a:prstGeom prst="rect">
            <a:avLst/>
          </a:prstGeom>
          <a:noFill/>
        </p:spPr>
        <p:txBody>
          <a:bodyPr wrap="square" rtlCol="0">
            <a:spAutoFit/>
          </a:bodyPr>
          <a:lstStyle/>
          <a:p>
            <a:r>
              <a:rPr kumimoji="1" lang="en-US" altLang="ja-JP" sz="900" b="1" dirty="0"/>
              <a:t>I²C + Digital x 3 </a:t>
            </a:r>
            <a:endParaRPr kumimoji="1" lang="ja-JP" altLang="en-US" sz="900" b="1" dirty="0"/>
          </a:p>
        </p:txBody>
      </p:sp>
      <p:grpSp>
        <p:nvGrpSpPr>
          <p:cNvPr id="33" name="グループ化 32">
            <a:extLst>
              <a:ext uri="{FF2B5EF4-FFF2-40B4-BE49-F238E27FC236}">
                <a16:creationId xmlns:a16="http://schemas.microsoft.com/office/drawing/2014/main" id="{C0920679-B8DD-5CC2-9A7D-B65C3EA608AB}"/>
              </a:ext>
            </a:extLst>
          </p:cNvPr>
          <p:cNvGrpSpPr/>
          <p:nvPr/>
        </p:nvGrpSpPr>
        <p:grpSpPr>
          <a:xfrm>
            <a:off x="6497030" y="19722232"/>
            <a:ext cx="1080295" cy="1396607"/>
            <a:chOff x="6080327" y="19722113"/>
            <a:chExt cx="1080295" cy="1396607"/>
          </a:xfrm>
        </p:grpSpPr>
        <p:sp>
          <p:nvSpPr>
            <p:cNvPr id="1146" name="四角形: 角を丸くする 1145">
              <a:extLst>
                <a:ext uri="{FF2B5EF4-FFF2-40B4-BE49-F238E27FC236}">
                  <a16:creationId xmlns:a16="http://schemas.microsoft.com/office/drawing/2014/main" id="{AB59716C-DECC-E62D-921F-5AB9FE8E50B7}"/>
                </a:ext>
              </a:extLst>
            </p:cNvPr>
            <p:cNvSpPr/>
            <p:nvPr/>
          </p:nvSpPr>
          <p:spPr>
            <a:xfrm>
              <a:off x="6080327" y="19722113"/>
              <a:ext cx="1029918" cy="139660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149" name="Picture 24" descr="ESP8255でSSD1306を駆動">
              <a:extLst>
                <a:ext uri="{FF2B5EF4-FFF2-40B4-BE49-F238E27FC236}">
                  <a16:creationId xmlns:a16="http://schemas.microsoft.com/office/drawing/2014/main" id="{6A1B8211-F256-A63A-7AF3-EFA81C50BF2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751" t="8366" r="23082" b="8935"/>
            <a:stretch/>
          </p:blipFill>
          <p:spPr bwMode="auto">
            <a:xfrm>
              <a:off x="6155644" y="20017140"/>
              <a:ext cx="414008" cy="355549"/>
            </a:xfrm>
            <a:prstGeom prst="rect">
              <a:avLst/>
            </a:prstGeom>
            <a:noFill/>
            <a:extLst>
              <a:ext uri="{909E8E84-426E-40DD-AFC4-6F175D3DCCD1}">
                <a14:hiddenFill xmlns:a14="http://schemas.microsoft.com/office/drawing/2010/main">
                  <a:solidFill>
                    <a:srgbClr val="FFFFFF"/>
                  </a:solidFill>
                </a14:hiddenFill>
              </a:ext>
            </a:extLst>
          </p:spPr>
        </p:pic>
        <p:sp>
          <p:nvSpPr>
            <p:cNvPr id="1153" name="テキスト ボックス 1152">
              <a:extLst>
                <a:ext uri="{FF2B5EF4-FFF2-40B4-BE49-F238E27FC236}">
                  <a16:creationId xmlns:a16="http://schemas.microsoft.com/office/drawing/2014/main" id="{E71B8D5D-E53E-EAC6-9770-5F0F78E67A8B}"/>
                </a:ext>
              </a:extLst>
            </p:cNvPr>
            <p:cNvSpPr txBox="1"/>
            <p:nvPr/>
          </p:nvSpPr>
          <p:spPr>
            <a:xfrm>
              <a:off x="6559267" y="19977308"/>
              <a:ext cx="601355" cy="415498"/>
            </a:xfrm>
            <a:prstGeom prst="rect">
              <a:avLst/>
            </a:prstGeom>
            <a:noFill/>
          </p:spPr>
          <p:txBody>
            <a:bodyPr wrap="square" rtlCol="0">
              <a:spAutoFit/>
            </a:bodyPr>
            <a:lstStyle/>
            <a:p>
              <a:r>
                <a:rPr kumimoji="1" lang="en-US" altLang="ja-JP" sz="700" b="1" dirty="0"/>
                <a:t>O-LED </a:t>
              </a:r>
            </a:p>
            <a:p>
              <a:r>
                <a:rPr kumimoji="1" lang="en-US" altLang="ja-JP" sz="700" b="1" dirty="0"/>
                <a:t>Display</a:t>
              </a:r>
            </a:p>
            <a:p>
              <a:endParaRPr kumimoji="1" lang="en-US" altLang="ja-JP" sz="100" b="1" dirty="0"/>
            </a:p>
            <a:p>
              <a:r>
                <a:rPr kumimoji="1" lang="en-US" altLang="ja-JP" sz="600" dirty="0"/>
                <a:t>SSD1306 x 1</a:t>
              </a:r>
              <a:endParaRPr kumimoji="1" lang="en-US" altLang="ja-JP" sz="700" dirty="0"/>
            </a:p>
          </p:txBody>
        </p:sp>
        <p:sp>
          <p:nvSpPr>
            <p:cNvPr id="1154" name="十字形 1153">
              <a:extLst>
                <a:ext uri="{FF2B5EF4-FFF2-40B4-BE49-F238E27FC236}">
                  <a16:creationId xmlns:a16="http://schemas.microsoft.com/office/drawing/2014/main" id="{7F159808-76C9-D2CF-6EB4-5AF6009E911A}"/>
                </a:ext>
              </a:extLst>
            </p:cNvPr>
            <p:cNvSpPr/>
            <p:nvPr/>
          </p:nvSpPr>
          <p:spPr>
            <a:xfrm>
              <a:off x="6532133" y="204290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5" name="テキスト ボックス 1154">
              <a:extLst>
                <a:ext uri="{FF2B5EF4-FFF2-40B4-BE49-F238E27FC236}">
                  <a16:creationId xmlns:a16="http://schemas.microsoft.com/office/drawing/2014/main" id="{CB7FA33E-1B8F-BF2B-B0B4-AEF2093E6FD7}"/>
                </a:ext>
              </a:extLst>
            </p:cNvPr>
            <p:cNvSpPr txBox="1"/>
            <p:nvPr/>
          </p:nvSpPr>
          <p:spPr>
            <a:xfrm>
              <a:off x="6097247" y="20640567"/>
              <a:ext cx="1062152" cy="430887"/>
            </a:xfrm>
            <a:prstGeom prst="rect">
              <a:avLst/>
            </a:prstGeom>
            <a:noFill/>
          </p:spPr>
          <p:txBody>
            <a:bodyPr wrap="square" rtlCol="0">
              <a:spAutoFit/>
            </a:bodyPr>
            <a:lstStyle/>
            <a:p>
              <a:pPr algn="ctr"/>
              <a:r>
                <a:rPr kumimoji="1" lang="en-US" altLang="ja-JP" sz="800" b="1" dirty="0"/>
                <a:t>Tactile Switch x 3</a:t>
              </a:r>
            </a:p>
            <a:p>
              <a:r>
                <a:rPr kumimoji="1" lang="en-US" altLang="ja-JP" sz="700" dirty="0"/>
                <a:t>( For switching</a:t>
              </a:r>
            </a:p>
            <a:p>
              <a:r>
                <a:rPr kumimoji="1" lang="en-US" altLang="ja-JP" sz="700" dirty="0"/>
                <a:t>                robot’s mode)</a:t>
              </a:r>
            </a:p>
          </p:txBody>
        </p:sp>
      </p:grpSp>
      <p:grpSp>
        <p:nvGrpSpPr>
          <p:cNvPr id="60" name="グループ化 59">
            <a:extLst>
              <a:ext uri="{FF2B5EF4-FFF2-40B4-BE49-F238E27FC236}">
                <a16:creationId xmlns:a16="http://schemas.microsoft.com/office/drawing/2014/main" id="{03EB4188-1D26-38E2-CA63-8BBD31ADDF28}"/>
              </a:ext>
            </a:extLst>
          </p:cNvPr>
          <p:cNvGrpSpPr/>
          <p:nvPr/>
        </p:nvGrpSpPr>
        <p:grpSpPr>
          <a:xfrm>
            <a:off x="3691910" y="20217746"/>
            <a:ext cx="387622" cy="574323"/>
            <a:chOff x="2480511" y="20228514"/>
            <a:chExt cx="387622" cy="574323"/>
          </a:xfrm>
        </p:grpSpPr>
        <p:sp>
          <p:nvSpPr>
            <p:cNvPr id="1157" name="正方形/長方形 1156">
              <a:extLst>
                <a:ext uri="{FF2B5EF4-FFF2-40B4-BE49-F238E27FC236}">
                  <a16:creationId xmlns:a16="http://schemas.microsoft.com/office/drawing/2014/main" id="{32B8AF9B-376B-808C-D5A5-8327C08A9EDF}"/>
                </a:ext>
              </a:extLst>
            </p:cNvPr>
            <p:cNvSpPr/>
            <p:nvPr/>
          </p:nvSpPr>
          <p:spPr>
            <a:xfrm rot="5400000">
              <a:off x="2342524" y="20428898"/>
              <a:ext cx="501818"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8" name="正方形/長方形 1157">
              <a:extLst>
                <a:ext uri="{FF2B5EF4-FFF2-40B4-BE49-F238E27FC236}">
                  <a16:creationId xmlns:a16="http://schemas.microsoft.com/office/drawing/2014/main" id="{DDB76871-EF16-5CCD-35BA-6404F134538B}"/>
                </a:ext>
              </a:extLst>
            </p:cNvPr>
            <p:cNvSpPr/>
            <p:nvPr/>
          </p:nvSpPr>
          <p:spPr>
            <a:xfrm>
              <a:off x="2542909" y="20701788"/>
              <a:ext cx="325224"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4" name="テキスト ボックス 1083">
              <a:extLst>
                <a:ext uri="{FF2B5EF4-FFF2-40B4-BE49-F238E27FC236}">
                  <a16:creationId xmlns:a16="http://schemas.microsoft.com/office/drawing/2014/main" id="{A467A420-3D2B-2EB6-56A9-FA7BB523D4B1}"/>
                </a:ext>
              </a:extLst>
            </p:cNvPr>
            <p:cNvSpPr txBox="1"/>
            <p:nvPr/>
          </p:nvSpPr>
          <p:spPr>
            <a:xfrm rot="5400000">
              <a:off x="2401298" y="20494404"/>
              <a:ext cx="373869" cy="215444"/>
            </a:xfrm>
            <a:prstGeom prst="rect">
              <a:avLst/>
            </a:prstGeom>
            <a:noFill/>
          </p:spPr>
          <p:txBody>
            <a:bodyPr wrap="square" rtlCol="0">
              <a:spAutoFit/>
            </a:bodyPr>
            <a:lstStyle/>
            <a:p>
              <a:r>
                <a:rPr kumimoji="1" lang="en-US" altLang="ja-JP" sz="800" b="1" dirty="0"/>
                <a:t>I²C</a:t>
              </a:r>
              <a:endParaRPr kumimoji="1" lang="ja-JP" altLang="en-US" sz="800" b="1" dirty="0"/>
            </a:p>
          </p:txBody>
        </p:sp>
      </p:grpSp>
      <p:grpSp>
        <p:nvGrpSpPr>
          <p:cNvPr id="1028" name="グループ化 1027">
            <a:extLst>
              <a:ext uri="{FF2B5EF4-FFF2-40B4-BE49-F238E27FC236}">
                <a16:creationId xmlns:a16="http://schemas.microsoft.com/office/drawing/2014/main" id="{B729B17B-9EA7-250F-20CF-37B6CBA57EF8}"/>
              </a:ext>
            </a:extLst>
          </p:cNvPr>
          <p:cNvGrpSpPr/>
          <p:nvPr/>
        </p:nvGrpSpPr>
        <p:grpSpPr>
          <a:xfrm>
            <a:off x="3996317" y="19038821"/>
            <a:ext cx="542924" cy="743268"/>
            <a:chOff x="4290735" y="19202704"/>
            <a:chExt cx="542924" cy="456524"/>
          </a:xfrm>
        </p:grpSpPr>
        <p:sp>
          <p:nvSpPr>
            <p:cNvPr id="1109" name="正方形/長方形 1108">
              <a:extLst>
                <a:ext uri="{FF2B5EF4-FFF2-40B4-BE49-F238E27FC236}">
                  <a16:creationId xmlns:a16="http://schemas.microsoft.com/office/drawing/2014/main" id="{A1DEC7DB-0EDD-37D9-36C6-D46E59EA5142}"/>
                </a:ext>
              </a:extLst>
            </p:cNvPr>
            <p:cNvSpPr/>
            <p:nvPr/>
          </p:nvSpPr>
          <p:spPr>
            <a:xfrm rot="5400000">
              <a:off x="4280952" y="19296930"/>
              <a:ext cx="456524" cy="268071"/>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0" name="テキスト ボックス 1079">
              <a:extLst>
                <a:ext uri="{FF2B5EF4-FFF2-40B4-BE49-F238E27FC236}">
                  <a16:creationId xmlns:a16="http://schemas.microsoft.com/office/drawing/2014/main" id="{67BDF355-A978-5996-0EA4-2293EB27511D}"/>
                </a:ext>
              </a:extLst>
            </p:cNvPr>
            <p:cNvSpPr txBox="1"/>
            <p:nvPr/>
          </p:nvSpPr>
          <p:spPr>
            <a:xfrm>
              <a:off x="4290735" y="19303207"/>
              <a:ext cx="542924" cy="132328"/>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cxnSp>
        <p:nvCxnSpPr>
          <p:cNvPr id="2" name="直線コネクタ 1">
            <a:extLst>
              <a:ext uri="{FF2B5EF4-FFF2-40B4-BE49-F238E27FC236}">
                <a16:creationId xmlns:a16="http://schemas.microsoft.com/office/drawing/2014/main" id="{CC0A7317-3FFE-5E7A-2EEA-CD595B057E52}"/>
              </a:ext>
            </a:extLst>
          </p:cNvPr>
          <p:cNvCxnSpPr>
            <a:cxnSpLocks/>
          </p:cNvCxnSpPr>
          <p:nvPr/>
        </p:nvCxnSpPr>
        <p:spPr>
          <a:xfrm>
            <a:off x="7766131" y="1651000"/>
            <a:ext cx="0" cy="19499582"/>
          </a:xfrm>
          <a:prstGeom prst="line">
            <a:avLst/>
          </a:prstGeom>
          <a:ln w="28575"/>
        </p:spPr>
        <p:style>
          <a:lnRef idx="1">
            <a:schemeClr val="dk1"/>
          </a:lnRef>
          <a:fillRef idx="0">
            <a:schemeClr val="dk1"/>
          </a:fillRef>
          <a:effectRef idx="0">
            <a:schemeClr val="dk1"/>
          </a:effectRef>
          <a:fontRef idx="minor">
            <a:schemeClr val="tx1"/>
          </a:fontRef>
        </p:style>
      </p:cxnSp>
      <p:grpSp>
        <p:nvGrpSpPr>
          <p:cNvPr id="11" name="グループ化 10">
            <a:extLst>
              <a:ext uri="{FF2B5EF4-FFF2-40B4-BE49-F238E27FC236}">
                <a16:creationId xmlns:a16="http://schemas.microsoft.com/office/drawing/2014/main" id="{05011415-3C56-A6E7-6C69-291A7C4FBB29}"/>
              </a:ext>
            </a:extLst>
          </p:cNvPr>
          <p:cNvGrpSpPr/>
          <p:nvPr/>
        </p:nvGrpSpPr>
        <p:grpSpPr>
          <a:xfrm>
            <a:off x="82550" y="6408911"/>
            <a:ext cx="7588246" cy="551502"/>
            <a:chOff x="8116558" y="1723071"/>
            <a:chExt cx="11219282" cy="551502"/>
          </a:xfrm>
        </p:grpSpPr>
        <p:sp>
          <p:nvSpPr>
            <p:cNvPr id="12" name="正方形/長方形 11">
              <a:extLst>
                <a:ext uri="{FF2B5EF4-FFF2-40B4-BE49-F238E27FC236}">
                  <a16:creationId xmlns:a16="http://schemas.microsoft.com/office/drawing/2014/main" id="{8A75766B-EE8D-43C9-DF73-C4286599498F}"/>
                </a:ext>
              </a:extLst>
            </p:cNvPr>
            <p:cNvSpPr/>
            <p:nvPr/>
          </p:nvSpPr>
          <p:spPr>
            <a:xfrm>
              <a:off x="8116558" y="1723071"/>
              <a:ext cx="11219282" cy="55150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14" name="正方形/長方形 13">
              <a:extLst>
                <a:ext uri="{FF2B5EF4-FFF2-40B4-BE49-F238E27FC236}">
                  <a16:creationId xmlns:a16="http://schemas.microsoft.com/office/drawing/2014/main" id="{21251DFA-7365-7623-F0DC-E8F1AD74766D}"/>
                </a:ext>
              </a:extLst>
            </p:cNvPr>
            <p:cNvSpPr/>
            <p:nvPr/>
          </p:nvSpPr>
          <p:spPr>
            <a:xfrm>
              <a:off x="8261241" y="1787964"/>
              <a:ext cx="10900991" cy="424533"/>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Abstract</a:t>
              </a:r>
              <a:endParaRPr kumimoji="1" lang="ja-JP" altLang="en-US" sz="3200" dirty="0">
                <a:latin typeface="Cascadia Code" panose="020B0609020000020004" pitchFamily="49" charset="0"/>
                <a:cs typeface="Cascadia Code" panose="020B0609020000020004" pitchFamily="49" charset="0"/>
              </a:endParaRPr>
            </a:p>
          </p:txBody>
        </p:sp>
      </p:grpSp>
      <p:sp>
        <p:nvSpPr>
          <p:cNvPr id="36" name="テキスト ボックス 35">
            <a:extLst>
              <a:ext uri="{FF2B5EF4-FFF2-40B4-BE49-F238E27FC236}">
                <a16:creationId xmlns:a16="http://schemas.microsoft.com/office/drawing/2014/main" id="{BEFC46F0-C3C1-7788-83A3-ECB70FA0A599}"/>
              </a:ext>
            </a:extLst>
          </p:cNvPr>
          <p:cNvSpPr txBox="1"/>
          <p:nvPr/>
        </p:nvSpPr>
        <p:spPr>
          <a:xfrm>
            <a:off x="7788524" y="14516667"/>
            <a:ext cx="5992145" cy="7032694"/>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About </a:t>
            </a:r>
            <a:r>
              <a:rPr lang="en-US" altLang="ja-JP" sz="1200" b="1" i="0" u="sng" dirty="0">
                <a:effectLst/>
                <a:latin typeface="Cascadia Code" panose="020B0609020000020004" pitchFamily="49" charset="0"/>
                <a:ea typeface="Cascadia Code" panose="020B0609020000020004" pitchFamily="49" charset="0"/>
                <a:cs typeface="Cascadia Code" panose="020B0609020000020004" pitchFamily="49" charset="0"/>
              </a:rPr>
              <a:t>the kicking mechanism </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and </a:t>
            </a:r>
            <a:r>
              <a:rPr lang="en-US" altLang="ja-JP" sz="1200" b="1" i="0" u="sng" dirty="0">
                <a:effectLst/>
                <a:latin typeface="Cascadia Code" panose="020B0609020000020004" pitchFamily="49" charset="0"/>
                <a:ea typeface="Cascadia Code" panose="020B0609020000020004" pitchFamily="49" charset="0"/>
                <a:cs typeface="Cascadia Code" panose="020B0609020000020004" pitchFamily="49" charset="0"/>
              </a:rPr>
              <a:t>the research about </a:t>
            </a:r>
          </a:p>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200" b="1" i="0" u="sng" dirty="0">
                <a:effectLst/>
                <a:latin typeface="Cascadia Code" panose="020B0609020000020004" pitchFamily="49" charset="0"/>
                <a:ea typeface="Cascadia Code" panose="020B0609020000020004" pitchFamily="49" charset="0"/>
                <a:cs typeface="Cascadia Code" panose="020B0609020000020004" pitchFamily="49" charset="0"/>
              </a:rPr>
              <a:t>the voltage and the capacitance of capacitors</a:t>
            </a:r>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Our robots are equipped with a solenoid which is used for a ball kicking mechanism.</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It can kick the ball when you apply high voltage to the solenoid and uses a big capacitance charging capacitor.</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The circuit of the kicker mechanism is shown below Fig.1.</a:t>
            </a: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However, we had no idea how high the voltage and how big the capacitance of the capacitor should be when we use the solenoid as the kicking system.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Therefore, we decided to research how the kick power will change when we changed the voltage and capacitor capacitance.</a:t>
            </a:r>
          </a:p>
          <a:p>
            <a:endParaRPr lang="en-US" altLang="ja-JP" sz="1200" dirty="0">
              <a:latin typeface="Cascadia Code" panose="020B0609020000020004" pitchFamily="49" charset="0"/>
            </a:endParaRPr>
          </a:p>
          <a:p>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Details Of Research</a:t>
            </a:r>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&gt;</a:t>
            </a:r>
          </a:p>
          <a:p>
            <a:r>
              <a:rPr lang="ja-JP" altLang="en-US"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Measure the difference of the kicking power when you changed the voltage applied to the solenoid and the capacitance of the capacitor to find the optimal conditions for equipping the solenoid on the robot.</a:t>
            </a:r>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This time we used capacitors from </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NIPPON CHEMI-CON</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Nichicon</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Rubycon</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Research Procedure</a:t>
            </a:r>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&gt;</a:t>
            </a:r>
          </a:p>
          <a:p>
            <a:r>
              <a:rPr lang="en-US" altLang="ja-JP" sz="1000" b="1" u="sng" dirty="0">
                <a:latin typeface="Cascadia Code" panose="020B0609020000020004" pitchFamily="49" charset="0"/>
                <a:ea typeface="Cascadia Code" panose="020B0609020000020004" pitchFamily="49" charset="0"/>
                <a:cs typeface="Cascadia Code" panose="020B0609020000020004" pitchFamily="49" charset="0"/>
              </a:rPr>
              <a:t>Step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1</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make a solenoid drive board which can change the charging capacitor and the </a:t>
            </a: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voltage which will be applied to the capacito</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r</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a:t>
            </a:r>
          </a:p>
          <a:p>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Step</a:t>
            </a:r>
            <a:r>
              <a:rPr lang="ja-JP" altLang="en-US" sz="1000" b="1" i="0" u="sng"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2</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Measure the kick power</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(*1)</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by</a:t>
            </a: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 keeping the voltage constant and varying the capacitance of the capacitor</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altLang="ja-JP" sz="1000" b="1" u="sng" dirty="0">
                <a:latin typeface="Cascadia Code" panose="020B0609020000020004" pitchFamily="49" charset="0"/>
                <a:ea typeface="Cascadia Code" panose="020B0609020000020004" pitchFamily="49" charset="0"/>
                <a:cs typeface="Cascadia Code" panose="020B0609020000020004" pitchFamily="49" charset="0"/>
              </a:rPr>
              <a:t>Step</a:t>
            </a:r>
            <a:r>
              <a:rPr lang="ja-JP" altLang="en-US" sz="1000" b="1" u="sng"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3</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Measure the kick power</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(*1)</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by </a:t>
            </a: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varying the voltage without changing the capacitance.</a:t>
            </a:r>
          </a:p>
          <a:p>
            <a:r>
              <a:rPr lang="en-US" altLang="ja-JP" sz="1000" b="1" u="sng" dirty="0">
                <a:latin typeface="Cascadia Code" panose="020B0609020000020004" pitchFamily="49" charset="0"/>
                <a:ea typeface="Cascadia Code" panose="020B0609020000020004" pitchFamily="49" charset="0"/>
                <a:cs typeface="Cascadia Code" panose="020B0609020000020004" pitchFamily="49" charset="0"/>
              </a:rPr>
              <a:t>Step</a:t>
            </a:r>
            <a:r>
              <a:rPr lang="ja-JP" altLang="en-US" sz="1000" b="1" u="sng"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4</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Create a graph based on the experimental data obtained from Step 2 and 3.</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(*1) Place a long ruler on the court and kick the ball on it and the kicking power is defined as the distance the ball stopped.</a:t>
            </a:r>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200" b="0" i="0" dirty="0">
                <a:effectLst/>
                <a:latin typeface="Cascadia Code" panose="020B0609020000020004" pitchFamily="49" charset="0"/>
              </a:rPr>
              <a:t> </a:t>
            </a:r>
          </a:p>
        </p:txBody>
      </p:sp>
      <p:sp>
        <p:nvSpPr>
          <p:cNvPr id="39" name="テキスト ボックス 38">
            <a:extLst>
              <a:ext uri="{FF2B5EF4-FFF2-40B4-BE49-F238E27FC236}">
                <a16:creationId xmlns:a16="http://schemas.microsoft.com/office/drawing/2014/main" id="{C5737F2B-1908-6887-3211-D499282C7359}"/>
              </a:ext>
            </a:extLst>
          </p:cNvPr>
          <p:cNvSpPr txBox="1"/>
          <p:nvPr/>
        </p:nvSpPr>
        <p:spPr>
          <a:xfrm>
            <a:off x="13700211" y="14464674"/>
            <a:ext cx="5525528" cy="6786473"/>
          </a:xfrm>
          <a:prstGeom prst="rect">
            <a:avLst/>
          </a:prstGeom>
          <a:noFill/>
        </p:spPr>
        <p:txBody>
          <a:bodyPr wrap="square" rtlCol="0">
            <a:spAutoFit/>
          </a:bodyPr>
          <a:lstStyle/>
          <a:p>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Results</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&gt;</a:t>
            </a: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endParaRPr lang="en-US" altLang="ja-JP" sz="1200" dirty="0">
              <a:latin typeface="Cascadia Code" panose="020B0609020000020004" pitchFamily="49" charset="0"/>
              <a:cs typeface="Cascadia Code" panose="020B0609020000020004" pitchFamily="49" charset="0"/>
            </a:endParaRPr>
          </a:p>
          <a:p>
            <a:r>
              <a:rPr lang="en-US" altLang="ja-JP" sz="1200" dirty="0">
                <a:latin typeface="Cascadia Code" panose="020B0609020000020004" pitchFamily="49" charset="0"/>
                <a:cs typeface="Cascadia Code" panose="020B0609020000020004" pitchFamily="49" charset="0"/>
              </a:rPr>
              <a:t> </a:t>
            </a:r>
          </a:p>
          <a:p>
            <a:r>
              <a:rPr lang="en-US" altLang="ja-JP" sz="1200" dirty="0">
                <a:latin typeface="Cascadia Code" panose="020B0609020000020004" pitchFamily="49" charset="0"/>
                <a:cs typeface="Cascadia Code" panose="020B0609020000020004" pitchFamily="49" charset="0"/>
              </a:rPr>
              <a:t>    </a:t>
            </a: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In Fig.2, you can see that the voltage variation and the change in kicking power follow a linear relationship. Similarly, in Fig.3, the change in capacitor capacity and the variation in kicking power also appear to follow a linear relationship. </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Discussion</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&gt;</a:t>
            </a: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Based on these findings, it is considered that </a:t>
            </a:r>
            <a:r>
              <a:rPr lang="en-US" altLang="ja-JP" sz="900" b="1" i="0" u="sng" dirty="0">
                <a:effectLst/>
                <a:latin typeface="Cascadia Code" panose="020B0609020000020004" pitchFamily="49" charset="0"/>
                <a:ea typeface="Cascadia Code" panose="020B0609020000020004" pitchFamily="49" charset="0"/>
                <a:cs typeface="Cascadia Code" panose="020B0609020000020004" pitchFamily="49" charset="0"/>
              </a:rPr>
              <a:t>higher voltage and larger capacitor capacity lead to greater kicking power</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Therefore, we aimed to get as close as possible to the maximum voltage limit allowed by the rules, which is 48V, and selected capacitor capacities based on the available space inside the robot. Robo.1 was equipped with a </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6600</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μF capacitor, and Robo.2 with two 4700μF capacitor, to maximize kicking power as much as possible.</a:t>
            </a:r>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5" name="グループ化 4">
            <a:extLst>
              <a:ext uri="{FF2B5EF4-FFF2-40B4-BE49-F238E27FC236}">
                <a16:creationId xmlns:a16="http://schemas.microsoft.com/office/drawing/2014/main" id="{A18D6B8E-9809-BE18-8DE4-FE4C9DA6E9D8}"/>
              </a:ext>
            </a:extLst>
          </p:cNvPr>
          <p:cNvGrpSpPr/>
          <p:nvPr/>
        </p:nvGrpSpPr>
        <p:grpSpPr>
          <a:xfrm>
            <a:off x="82550" y="11627064"/>
            <a:ext cx="7588236" cy="551502"/>
            <a:chOff x="189324" y="11627064"/>
            <a:chExt cx="7386221" cy="551502"/>
          </a:xfrm>
        </p:grpSpPr>
        <p:sp>
          <p:nvSpPr>
            <p:cNvPr id="24" name="正方形/長方形 23">
              <a:extLst>
                <a:ext uri="{FF2B5EF4-FFF2-40B4-BE49-F238E27FC236}">
                  <a16:creationId xmlns:a16="http://schemas.microsoft.com/office/drawing/2014/main" id="{2DB6A4AF-9F60-3FDF-F203-958E7F604351}"/>
                </a:ext>
              </a:extLst>
            </p:cNvPr>
            <p:cNvSpPr/>
            <p:nvPr/>
          </p:nvSpPr>
          <p:spPr>
            <a:xfrm>
              <a:off x="189324" y="11627064"/>
              <a:ext cx="7386221" cy="55150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4" name="正方形/長方形 3">
              <a:extLst>
                <a:ext uri="{FF2B5EF4-FFF2-40B4-BE49-F238E27FC236}">
                  <a16:creationId xmlns:a16="http://schemas.microsoft.com/office/drawing/2014/main" id="{3F9A3633-04EA-0578-9A4A-7D36C43EA14A}"/>
                </a:ext>
              </a:extLst>
            </p:cNvPr>
            <p:cNvSpPr/>
            <p:nvPr/>
          </p:nvSpPr>
          <p:spPr>
            <a:xfrm>
              <a:off x="294097" y="11694002"/>
              <a:ext cx="7176674" cy="424533"/>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Our Robots’ Structure</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5" name="グループ化 14">
            <a:extLst>
              <a:ext uri="{FF2B5EF4-FFF2-40B4-BE49-F238E27FC236}">
                <a16:creationId xmlns:a16="http://schemas.microsoft.com/office/drawing/2014/main" id="{75A8EB5D-8B90-81EF-C4A7-21418B33D9D7}"/>
              </a:ext>
            </a:extLst>
          </p:cNvPr>
          <p:cNvGrpSpPr/>
          <p:nvPr/>
        </p:nvGrpSpPr>
        <p:grpSpPr>
          <a:xfrm>
            <a:off x="8116560" y="1688588"/>
            <a:ext cx="21851778" cy="642212"/>
            <a:chOff x="8116560" y="1688588"/>
            <a:chExt cx="21851778" cy="642212"/>
          </a:xfrm>
        </p:grpSpPr>
        <p:sp>
          <p:nvSpPr>
            <p:cNvPr id="3" name="正方形/長方形 2">
              <a:extLst>
                <a:ext uri="{FF2B5EF4-FFF2-40B4-BE49-F238E27FC236}">
                  <a16:creationId xmlns:a16="http://schemas.microsoft.com/office/drawing/2014/main" id="{0F1CEBDB-8476-16C0-E65B-D00B4C659476}"/>
                </a:ext>
              </a:extLst>
            </p:cNvPr>
            <p:cNvSpPr/>
            <p:nvPr/>
          </p:nvSpPr>
          <p:spPr>
            <a:xfrm>
              <a:off x="8116560" y="1688588"/>
              <a:ext cx="21851778"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8" name="正方形/長方形 7">
              <a:extLst>
                <a:ext uri="{FF2B5EF4-FFF2-40B4-BE49-F238E27FC236}">
                  <a16:creationId xmlns:a16="http://schemas.microsoft.com/office/drawing/2014/main" id="{7FB597D3-468A-1918-3771-A81D08462F93}"/>
                </a:ext>
              </a:extLst>
            </p:cNvPr>
            <p:cNvSpPr/>
            <p:nvPr/>
          </p:nvSpPr>
          <p:spPr>
            <a:xfrm>
              <a:off x="8181975" y="1755044"/>
              <a:ext cx="21712238" cy="508731"/>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Method / Production / Design</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0" name="グループ化 9">
            <a:extLst>
              <a:ext uri="{FF2B5EF4-FFF2-40B4-BE49-F238E27FC236}">
                <a16:creationId xmlns:a16="http://schemas.microsoft.com/office/drawing/2014/main" id="{6D3BFFBC-11E6-AF75-D1CD-DCA958854435}"/>
              </a:ext>
            </a:extLst>
          </p:cNvPr>
          <p:cNvGrpSpPr/>
          <p:nvPr/>
        </p:nvGrpSpPr>
        <p:grpSpPr>
          <a:xfrm>
            <a:off x="7861466" y="13755722"/>
            <a:ext cx="11080583" cy="642212"/>
            <a:chOff x="8116560" y="13755722"/>
            <a:chExt cx="11080583" cy="642212"/>
          </a:xfrm>
        </p:grpSpPr>
        <p:sp>
          <p:nvSpPr>
            <p:cNvPr id="28" name="正方形/長方形 27">
              <a:extLst>
                <a:ext uri="{FF2B5EF4-FFF2-40B4-BE49-F238E27FC236}">
                  <a16:creationId xmlns:a16="http://schemas.microsoft.com/office/drawing/2014/main" id="{245E339D-2F5C-4F8B-045C-D61FCC0E1DEC}"/>
                </a:ext>
              </a:extLst>
            </p:cNvPr>
            <p:cNvSpPr/>
            <p:nvPr/>
          </p:nvSpPr>
          <p:spPr>
            <a:xfrm>
              <a:off x="8116560" y="13755722"/>
              <a:ext cx="11080583"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9" name="正方形/長方形 8">
              <a:extLst>
                <a:ext uri="{FF2B5EF4-FFF2-40B4-BE49-F238E27FC236}">
                  <a16:creationId xmlns:a16="http://schemas.microsoft.com/office/drawing/2014/main" id="{7224BC39-B1F5-CDAE-7EBA-E0DB50BC4490}"/>
                </a:ext>
              </a:extLst>
            </p:cNvPr>
            <p:cNvSpPr/>
            <p:nvPr/>
          </p:nvSpPr>
          <p:spPr>
            <a:xfrm>
              <a:off x="8191726" y="13822462"/>
              <a:ext cx="10929938" cy="508731"/>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Data / Results / Discussion</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248" name="グループ化 1247">
            <a:extLst>
              <a:ext uri="{FF2B5EF4-FFF2-40B4-BE49-F238E27FC236}">
                <a16:creationId xmlns:a16="http://schemas.microsoft.com/office/drawing/2014/main" id="{CCF1AC55-9AA2-DEEA-C53C-77E97E75C220}"/>
              </a:ext>
            </a:extLst>
          </p:cNvPr>
          <p:cNvGrpSpPr/>
          <p:nvPr/>
        </p:nvGrpSpPr>
        <p:grpSpPr>
          <a:xfrm>
            <a:off x="5526918" y="17971208"/>
            <a:ext cx="839135" cy="716704"/>
            <a:chOff x="5366805" y="17971208"/>
            <a:chExt cx="839135" cy="716704"/>
          </a:xfrm>
        </p:grpSpPr>
        <p:sp>
          <p:nvSpPr>
            <p:cNvPr id="1247" name="四角形: 角を丸くする 1246">
              <a:extLst>
                <a:ext uri="{FF2B5EF4-FFF2-40B4-BE49-F238E27FC236}">
                  <a16:creationId xmlns:a16="http://schemas.microsoft.com/office/drawing/2014/main" id="{8BE4E1AD-BBF4-966A-40D5-5121B39E57D6}"/>
                </a:ext>
              </a:extLst>
            </p:cNvPr>
            <p:cNvSpPr/>
            <p:nvPr/>
          </p:nvSpPr>
          <p:spPr>
            <a:xfrm>
              <a:off x="5366805" y="17971208"/>
              <a:ext cx="839135"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550" b="1" dirty="0">
                <a:solidFill>
                  <a:schemeClr val="tx1"/>
                </a:solidFill>
              </a:endParaRPr>
            </a:p>
            <a:p>
              <a:pPr algn="ctr"/>
              <a:endParaRPr kumimoji="1" lang="en-US" altLang="ja-JP" sz="55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111" name="Picture 14" descr="102010328 Seeeduino XIAO - Arduino Microcontroller - SAMD21 Cortex M0+ :  k3d313 : 共立電子産業 Yahoo!店 - 通販 - Yahoo!ショッピング">
              <a:extLst>
                <a:ext uri="{FF2B5EF4-FFF2-40B4-BE49-F238E27FC236}">
                  <a16:creationId xmlns:a16="http://schemas.microsoft.com/office/drawing/2014/main" id="{DEFA5564-8E47-E71E-F3BD-AE06107A110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543193" y="18178931"/>
              <a:ext cx="465662" cy="3496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7" name="グループ化 1086">
            <a:extLst>
              <a:ext uri="{FF2B5EF4-FFF2-40B4-BE49-F238E27FC236}">
                <a16:creationId xmlns:a16="http://schemas.microsoft.com/office/drawing/2014/main" id="{C8D29CC9-9D87-4418-1A59-561506679B54}"/>
              </a:ext>
            </a:extLst>
          </p:cNvPr>
          <p:cNvGrpSpPr/>
          <p:nvPr/>
        </p:nvGrpSpPr>
        <p:grpSpPr>
          <a:xfrm>
            <a:off x="3739702" y="19601833"/>
            <a:ext cx="924963" cy="683455"/>
            <a:chOff x="2592874" y="19334393"/>
            <a:chExt cx="924963" cy="683455"/>
          </a:xfrm>
        </p:grpSpPr>
        <p:sp>
          <p:nvSpPr>
            <p:cNvPr id="1081" name="四角形: 角を丸くする 1080">
              <a:extLst>
                <a:ext uri="{FF2B5EF4-FFF2-40B4-BE49-F238E27FC236}">
                  <a16:creationId xmlns:a16="http://schemas.microsoft.com/office/drawing/2014/main" id="{68C65A85-7AB4-0BAE-F529-99EE79969791}"/>
                </a:ext>
              </a:extLst>
            </p:cNvPr>
            <p:cNvSpPr/>
            <p:nvPr/>
          </p:nvSpPr>
          <p:spPr>
            <a:xfrm>
              <a:off x="2592874" y="19334393"/>
              <a:ext cx="924963" cy="68345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800" b="1" dirty="0">
                  <a:solidFill>
                    <a:schemeClr val="tx1"/>
                  </a:solidFill>
                </a:rPr>
                <a:t>Sub Controller</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6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1082" name="Picture 14" descr="102010328 Seeeduino XIAO - Arduino Microcontroller - SAMD21 Cortex M0+ :  k3d313 : 共立電子産業 Yahoo!店 - 通販 - Yahoo!ショッピング">
              <a:extLst>
                <a:ext uri="{FF2B5EF4-FFF2-40B4-BE49-F238E27FC236}">
                  <a16:creationId xmlns:a16="http://schemas.microsoft.com/office/drawing/2014/main" id="{6025F2F7-BB3E-9830-D7A1-57B387FCE1A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2846919" y="19541461"/>
              <a:ext cx="427089" cy="3272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FEA08C3E-FC4F-D683-FD79-6526F851846B}"/>
              </a:ext>
            </a:extLst>
          </p:cNvPr>
          <p:cNvGrpSpPr/>
          <p:nvPr/>
        </p:nvGrpSpPr>
        <p:grpSpPr>
          <a:xfrm>
            <a:off x="19067256" y="13755722"/>
            <a:ext cx="11117788" cy="642212"/>
            <a:chOff x="8108941" y="13755722"/>
            <a:chExt cx="11117788" cy="642212"/>
          </a:xfrm>
        </p:grpSpPr>
        <p:sp>
          <p:nvSpPr>
            <p:cNvPr id="47" name="正方形/長方形 46">
              <a:extLst>
                <a:ext uri="{FF2B5EF4-FFF2-40B4-BE49-F238E27FC236}">
                  <a16:creationId xmlns:a16="http://schemas.microsoft.com/office/drawing/2014/main" id="{A2199D88-01F2-EF59-BCE0-D297AA3C1D77}"/>
                </a:ext>
              </a:extLst>
            </p:cNvPr>
            <p:cNvSpPr/>
            <p:nvPr/>
          </p:nvSpPr>
          <p:spPr>
            <a:xfrm>
              <a:off x="8108941" y="13755722"/>
              <a:ext cx="11117788"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58" name="正方形/長方形 57">
              <a:extLst>
                <a:ext uri="{FF2B5EF4-FFF2-40B4-BE49-F238E27FC236}">
                  <a16:creationId xmlns:a16="http://schemas.microsoft.com/office/drawing/2014/main" id="{835FD86D-F71E-5061-1A8E-E513E997E4C2}"/>
                </a:ext>
              </a:extLst>
            </p:cNvPr>
            <p:cNvSpPr/>
            <p:nvPr/>
          </p:nvSpPr>
          <p:spPr>
            <a:xfrm>
              <a:off x="8177211" y="13822462"/>
              <a:ext cx="10969823" cy="508731"/>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Team Activities</a:t>
              </a:r>
              <a:endParaRPr kumimoji="1" lang="ja-JP" altLang="en-US" sz="3200" dirty="0">
                <a:latin typeface="Cascadia Code" panose="020B0609020000020004" pitchFamily="49" charset="0"/>
                <a:cs typeface="Cascadia Code" panose="020B0609020000020004" pitchFamily="49" charset="0"/>
              </a:endParaRPr>
            </a:p>
          </p:txBody>
        </p:sp>
      </p:grpSp>
      <p:sp>
        <p:nvSpPr>
          <p:cNvPr id="1030" name="テキスト ボックス 1029">
            <a:extLst>
              <a:ext uri="{FF2B5EF4-FFF2-40B4-BE49-F238E27FC236}">
                <a16:creationId xmlns:a16="http://schemas.microsoft.com/office/drawing/2014/main" id="{90052479-20D8-999D-87EC-698454B082F5}"/>
              </a:ext>
            </a:extLst>
          </p:cNvPr>
          <p:cNvSpPr txBox="1"/>
          <p:nvPr/>
        </p:nvSpPr>
        <p:spPr>
          <a:xfrm>
            <a:off x="19067256" y="14535141"/>
            <a:ext cx="5659411" cy="4678204"/>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Enhancing Team Collaboration </a:t>
            </a:r>
            <a:r>
              <a:rPr lang="en-US" altLang="ja-JP" sz="1600" b="1" i="0" dirty="0">
                <a:effectLst/>
                <a:latin typeface="Cascadia Code" panose="020B0609020000020004" pitchFamily="49" charset="0"/>
                <a:ea typeface="Cascadia Code" panose="020B0609020000020004" pitchFamily="49" charset="0"/>
                <a:cs typeface="Cascadia Code" panose="020B0609020000020004" pitchFamily="49" charset="0"/>
              </a:rPr>
              <a:t>with Various </a:t>
            </a:r>
            <a:r>
              <a:rPr lang="en-US" altLang="ja-JP" sz="1600" b="1" dirty="0">
                <a:latin typeface="Cascadia Code" panose="020B0609020000020004" pitchFamily="49" charset="0"/>
                <a:ea typeface="Cascadia Code" panose="020B0609020000020004" pitchFamily="49" charset="0"/>
                <a:cs typeface="Cascadia Code" panose="020B0609020000020004" pitchFamily="49" charset="0"/>
              </a:rPr>
              <a:t>Tools</a:t>
            </a:r>
            <a:r>
              <a:rPr lang="en-US" altLang="ja-JP" sz="1400" dirty="0">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3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In our team, we make our collaboration in diverse aspects such as robot design and programming more efficient by using a variety of tools.</a:t>
            </a: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All the tools we use are shown below: </a:t>
            </a:r>
          </a:p>
          <a:p>
            <a:endParaRPr lang="en-US" altLang="ja-JP" sz="1100" dirty="0">
              <a:latin typeface="Cascadia Code" panose="020B0609020000020004" pitchFamily="49" charset="0"/>
              <a:cs typeface="Cascadia Code" panose="020B0609020000020004" pitchFamily="49" charset="0"/>
            </a:endParaRPr>
          </a:p>
          <a:p>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&gt;</a:t>
            </a:r>
            <a:r>
              <a:rPr lang="ja-JP" altLang="en-US" sz="1100" u="sng"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Robot Design</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Autodesk Fusion</a:t>
            </a:r>
          </a:p>
          <a:p>
            <a:endParaRPr lang="en-US" altLang="ja-JP" sz="1100" b="1"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&gt;</a:t>
            </a:r>
            <a:r>
              <a:rPr lang="ja-JP" altLang="en-US" sz="1100" u="sng"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Circuit Design</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KiCad 6.0 / 7.0</a:t>
            </a:r>
          </a:p>
          <a:p>
            <a:endParaRPr lang="en-US" altLang="ja-JP" sz="1100" b="1"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u="sng" dirty="0">
                <a:latin typeface="Cascadia Code" panose="020B0609020000020004" pitchFamily="49" charset="0"/>
                <a:ea typeface="Cascadia Code" panose="020B0609020000020004" pitchFamily="49" charset="0"/>
                <a:cs typeface="Cascadia Code" panose="020B0609020000020004" pitchFamily="49" charset="0"/>
              </a:rPr>
              <a:t>&gt;</a:t>
            </a:r>
            <a:r>
              <a:rPr lang="ja-JP" altLang="en-US" sz="1050" u="sng"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50" u="sng" dirty="0">
                <a:latin typeface="Cascadia Code" panose="020B0609020000020004" pitchFamily="49" charset="0"/>
                <a:ea typeface="Cascadia Code" panose="020B0609020000020004" pitchFamily="49" charset="0"/>
                <a:cs typeface="Cascadia Code" panose="020B0609020000020004" pitchFamily="49" charset="0"/>
              </a:rPr>
              <a:t>Programming Tool</a:t>
            </a:r>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050" b="1" u="sng" dirty="0">
                <a:latin typeface="Cascadia Code" panose="020B0609020000020004" pitchFamily="49" charset="0"/>
                <a:ea typeface="Cascadia Code" panose="020B0609020000020004" pitchFamily="49" charset="0"/>
                <a:cs typeface="Cascadia Code" panose="020B0609020000020004" pitchFamily="49" charset="0"/>
              </a:rPr>
              <a:t>Visual Studio Code</a:t>
            </a:r>
          </a:p>
          <a:p>
            <a:r>
              <a:rPr lang="ja-JP" altLang="en-US" sz="1050" b="1"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50" b="1" u="sng" dirty="0">
                <a:latin typeface="Cascadia Code" panose="020B0609020000020004" pitchFamily="49" charset="0"/>
                <a:ea typeface="Cascadia Code" panose="020B0609020000020004" pitchFamily="49" charset="0"/>
                <a:cs typeface="Cascadia Code" panose="020B0609020000020004" pitchFamily="49" charset="0"/>
              </a:rPr>
              <a:t>(With PlatformIO)</a:t>
            </a:r>
          </a:p>
          <a:p>
            <a:endParaRPr lang="en-US" altLang="ja-JP" sz="1050" b="1"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b="1" u="sng" dirty="0">
                <a:latin typeface="Cascadia Code" panose="020B0609020000020004" pitchFamily="49" charset="0"/>
                <a:ea typeface="Cascadia Code" panose="020B0609020000020004" pitchFamily="49" charset="0"/>
                <a:cs typeface="Cascadia Code" panose="020B0609020000020004" pitchFamily="49" charset="0"/>
              </a:rPr>
              <a:t>&gt; </a:t>
            </a:r>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Source Management</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GitHub</a:t>
            </a:r>
          </a:p>
          <a:p>
            <a:r>
              <a:rPr lang="ja-JP" altLang="en-US" sz="11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(GitHub Desktop)</a:t>
            </a:r>
          </a:p>
          <a:p>
            <a:endParaRPr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As a data management tool within our team, </a:t>
            </a:r>
            <a:r>
              <a:rPr lang="en-US" altLang="ja-JP" sz="1000" b="1" i="0" dirty="0">
                <a:effectLst/>
                <a:latin typeface="Cascadia Code" panose="020B0609020000020004" pitchFamily="49" charset="0"/>
                <a:ea typeface="Cascadia Code" panose="020B0609020000020004" pitchFamily="49" charset="0"/>
                <a:cs typeface="Cascadia Code" panose="020B0609020000020004" pitchFamily="49" charset="0"/>
              </a:rPr>
              <a:t>we use GitHub</a:t>
            </a:r>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(Fig.4). </a:t>
            </a:r>
          </a:p>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GitHub is an online source code hosting service where we primarily store files and source code related to robot production. Since these are hosted on the internet, everyone can always access the latest data regardless of location or team member, ensuring that the most current progress is always shared and team development proceeds smoothly.</a:t>
            </a:r>
          </a:p>
          <a:p>
            <a:endParaRPr lang="en-US" altLang="ja-JP" sz="3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Additionally, </a:t>
            </a:r>
            <a:r>
              <a:rPr lang="en-US" altLang="ja-JP" sz="1000" b="1" i="0" dirty="0">
                <a:effectLst/>
                <a:latin typeface="Cascadia Code" panose="020B0609020000020004" pitchFamily="49" charset="0"/>
                <a:ea typeface="Cascadia Code" panose="020B0609020000020004" pitchFamily="49" charset="0"/>
                <a:cs typeface="Cascadia Code" panose="020B0609020000020004" pitchFamily="49" charset="0"/>
              </a:rPr>
              <a:t>we use GitHub Desktop </a:t>
            </a:r>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(Fig.5), a GUI tool, to make using GitHub easier and more understandable compared to the command-line-based Git. We have been using GitHub since 2023. We have published our 2023 season's hardware and software, so please take a look.</a:t>
            </a:r>
          </a:p>
          <a:p>
            <a:endParaRPr lang="en-US" altLang="ja-JP" sz="5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50" dirty="0">
                <a:solidFill>
                  <a:schemeClr val="tx2">
                    <a:lumMod val="75000"/>
                    <a:lumOff val="25000"/>
                  </a:schemeClr>
                </a:solidFill>
                <a:latin typeface="Cascadia Code" panose="020B0609020000020004" pitchFamily="49" charset="0"/>
                <a:ea typeface="Cascadia Code" panose="020B0609020000020004" pitchFamily="49" charset="0"/>
                <a:cs typeface="Cascadia Code" panose="020B0609020000020004" pitchFamily="49" charset="0"/>
              </a:rPr>
              <a:t>Link : https://github.com/MUNAKATA-EPC/Artemis_2023 </a:t>
            </a:r>
          </a:p>
        </p:txBody>
      </p:sp>
      <p:pic>
        <p:nvPicPr>
          <p:cNvPr id="1040" name="図 1039">
            <a:extLst>
              <a:ext uri="{FF2B5EF4-FFF2-40B4-BE49-F238E27FC236}">
                <a16:creationId xmlns:a16="http://schemas.microsoft.com/office/drawing/2014/main" id="{B7287B35-375D-C986-3048-B2523A6090A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417797" y="15245063"/>
            <a:ext cx="703175" cy="703175"/>
          </a:xfrm>
          <a:prstGeom prst="rect">
            <a:avLst/>
          </a:prstGeom>
        </p:spPr>
      </p:pic>
      <p:pic>
        <p:nvPicPr>
          <p:cNvPr id="1043" name="Picture 14" descr="Google スプレッドシートとは | Google Workspace さん">
            <a:extLst>
              <a:ext uri="{FF2B5EF4-FFF2-40B4-BE49-F238E27FC236}">
                <a16:creationId xmlns:a16="http://schemas.microsoft.com/office/drawing/2014/main" id="{AC50C677-74D7-939E-8BFC-70EC8A91F6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12987" y="16116476"/>
            <a:ext cx="531276" cy="5312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16" descr="Discord - 話そう、チャットしよう、集まろう」をApp Storeで">
            <a:extLst>
              <a:ext uri="{FF2B5EF4-FFF2-40B4-BE49-F238E27FC236}">
                <a16:creationId xmlns:a16="http://schemas.microsoft.com/office/drawing/2014/main" id="{90B723E7-147C-AB40-B198-493467C6B5F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2975" t="16121" r="32356" b="16370"/>
          <a:stretch/>
        </p:blipFill>
        <p:spPr bwMode="auto">
          <a:xfrm>
            <a:off x="23233744" y="16146935"/>
            <a:ext cx="472418" cy="482939"/>
          </a:xfrm>
          <a:prstGeom prst="rect">
            <a:avLst/>
          </a:prstGeom>
          <a:noFill/>
          <a:extLst>
            <a:ext uri="{909E8E84-426E-40DD-AFC4-6F175D3DCCD1}">
              <a14:hiddenFill xmlns:a14="http://schemas.microsoft.com/office/drawing/2010/main">
                <a:solidFill>
                  <a:srgbClr val="FFFFFF"/>
                </a:solidFill>
              </a14:hiddenFill>
            </a:ext>
          </a:extLst>
        </p:spPr>
      </p:pic>
      <p:pic>
        <p:nvPicPr>
          <p:cNvPr id="1041" name="図 1040">
            <a:extLst>
              <a:ext uri="{FF2B5EF4-FFF2-40B4-BE49-F238E27FC236}">
                <a16:creationId xmlns:a16="http://schemas.microsoft.com/office/drawing/2014/main" id="{2ECF710A-5673-5625-FD24-3BF20729398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207962" y="15304782"/>
            <a:ext cx="531275" cy="531275"/>
          </a:xfrm>
          <a:prstGeom prst="rect">
            <a:avLst/>
          </a:prstGeom>
        </p:spPr>
      </p:pic>
      <p:pic>
        <p:nvPicPr>
          <p:cNvPr id="1042" name="Picture 18" descr="GitHub - Wikipedia">
            <a:extLst>
              <a:ext uri="{FF2B5EF4-FFF2-40B4-BE49-F238E27FC236}">
                <a16:creationId xmlns:a16="http://schemas.microsoft.com/office/drawing/2014/main" id="{ACDE5317-CF9F-7E9F-2688-07BA885BD0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12988" y="15286961"/>
            <a:ext cx="531275" cy="53127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4432B36C-5A1A-C07E-D84F-961494B2B45C}"/>
              </a:ext>
            </a:extLst>
          </p:cNvPr>
          <p:cNvSpPr txBox="1"/>
          <p:nvPr/>
        </p:nvSpPr>
        <p:spPr>
          <a:xfrm>
            <a:off x="24575779" y="14516667"/>
            <a:ext cx="5759051" cy="1485022"/>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Enhancing Team Efficiency through </a:t>
            </a:r>
            <a:r>
              <a:rPr lang="en-US" altLang="ja-JP" sz="1600" b="1" i="0" dirty="0">
                <a:effectLst/>
                <a:latin typeface="Cascadia Code" panose="020B0609020000020004" pitchFamily="49" charset="0"/>
                <a:ea typeface="Cascadia Code" panose="020B0609020000020004" pitchFamily="49" charset="0"/>
                <a:cs typeface="Cascadia Code" panose="020B0609020000020004" pitchFamily="49" charset="0"/>
              </a:rPr>
              <a:t>Multiple Workflows</a:t>
            </a:r>
            <a:r>
              <a:rPr lang="en-US" altLang="ja-JP" sz="1400" b="1" dirty="0">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4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i="0"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i="0" dirty="0">
                <a:effectLst/>
                <a:latin typeface="Cascadia Code" panose="020B0609020000020004" pitchFamily="49" charset="0"/>
                <a:ea typeface="Cascadia Code" panose="020B0609020000020004" pitchFamily="49" charset="0"/>
                <a:cs typeface="Cascadia Code" panose="020B0609020000020004" pitchFamily="49" charset="0"/>
              </a:rPr>
              <a:t>In team development, the robot production and the software development is difficult to progress at the same time, and this often leads to a single workflow (Fig.6). Given the extremely short preparation period for the world championship, our team found that operating under a single workflow was highly inefficient. Therefore, we proceeded with multiple workflows (Fig.7), which not only allowed us to start working on tasks earlier but also created significant time flexibility.</a:t>
            </a:r>
            <a:endParaRPr lang="en-US" altLang="ja-JP" sz="14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1" name="正方形/長方形 20">
            <a:extLst>
              <a:ext uri="{FF2B5EF4-FFF2-40B4-BE49-F238E27FC236}">
                <a16:creationId xmlns:a16="http://schemas.microsoft.com/office/drawing/2014/main" id="{F3497F72-F473-118B-A7A5-8E47616AF16E}"/>
              </a:ext>
            </a:extLst>
          </p:cNvPr>
          <p:cNvSpPr/>
          <p:nvPr/>
        </p:nvSpPr>
        <p:spPr>
          <a:xfrm>
            <a:off x="24777575" y="16229994"/>
            <a:ext cx="748509" cy="301322"/>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25" name="正方形/長方形 24">
            <a:extLst>
              <a:ext uri="{FF2B5EF4-FFF2-40B4-BE49-F238E27FC236}">
                <a16:creationId xmlns:a16="http://schemas.microsoft.com/office/drawing/2014/main" id="{135885A4-AC69-ABEA-480E-205BFF35DE72}"/>
              </a:ext>
            </a:extLst>
          </p:cNvPr>
          <p:cNvSpPr/>
          <p:nvPr/>
        </p:nvSpPr>
        <p:spPr>
          <a:xfrm>
            <a:off x="25613786" y="16229994"/>
            <a:ext cx="748509" cy="301322"/>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Circuit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27" name="正方形/長方形 26">
            <a:extLst>
              <a:ext uri="{FF2B5EF4-FFF2-40B4-BE49-F238E27FC236}">
                <a16:creationId xmlns:a16="http://schemas.microsoft.com/office/drawing/2014/main" id="{82A240F4-D450-A7CE-6C55-768C04C8C706}"/>
              </a:ext>
            </a:extLst>
          </p:cNvPr>
          <p:cNvSpPr/>
          <p:nvPr/>
        </p:nvSpPr>
        <p:spPr>
          <a:xfrm>
            <a:off x="26422143" y="16546239"/>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Making </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Parts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54" name="正方形/長方形 53">
            <a:extLst>
              <a:ext uri="{FF2B5EF4-FFF2-40B4-BE49-F238E27FC236}">
                <a16:creationId xmlns:a16="http://schemas.microsoft.com/office/drawing/2014/main" id="{FE930F7B-DD05-338B-077F-57361F0E1A11}"/>
              </a:ext>
            </a:extLst>
          </p:cNvPr>
          <p:cNvSpPr/>
          <p:nvPr/>
        </p:nvSpPr>
        <p:spPr>
          <a:xfrm>
            <a:off x="27190493" y="16546239"/>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Assembly</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24" name="テキスト ボックス 1023">
            <a:extLst>
              <a:ext uri="{FF2B5EF4-FFF2-40B4-BE49-F238E27FC236}">
                <a16:creationId xmlns:a16="http://schemas.microsoft.com/office/drawing/2014/main" id="{C70B2B32-489F-F1A4-E336-B6B5892CD9F1}"/>
              </a:ext>
            </a:extLst>
          </p:cNvPr>
          <p:cNvSpPr txBox="1"/>
          <p:nvPr/>
        </p:nvSpPr>
        <p:spPr>
          <a:xfrm>
            <a:off x="24667965" y="20483562"/>
            <a:ext cx="5607247" cy="707886"/>
          </a:xfrm>
          <a:prstGeom prst="rect">
            <a:avLst/>
          </a:prstGeom>
          <a:noFill/>
        </p:spPr>
        <p:txBody>
          <a:bodyPr wrap="square" rtlCol="0">
            <a:spAutoFit/>
          </a:bodyPr>
          <a:lstStyle/>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To achieve multiple workflows, as we mentioned earlier, we actively used task management tools and communication tools. This allowed the entire team to work on multiple tasks at the same time, thereby enhancing the efficiency of team activities. </a:t>
            </a:r>
          </a:p>
        </p:txBody>
      </p:sp>
      <p:sp>
        <p:nvSpPr>
          <p:cNvPr id="1031" name="テキスト ボックス 1030">
            <a:extLst>
              <a:ext uri="{FF2B5EF4-FFF2-40B4-BE49-F238E27FC236}">
                <a16:creationId xmlns:a16="http://schemas.microsoft.com/office/drawing/2014/main" id="{E27AA20B-F8D3-3D2B-AEA0-C64E7861B615}"/>
              </a:ext>
            </a:extLst>
          </p:cNvPr>
          <p:cNvSpPr txBox="1"/>
          <p:nvPr/>
        </p:nvSpPr>
        <p:spPr>
          <a:xfrm>
            <a:off x="28745757" y="16184765"/>
            <a:ext cx="1443987" cy="261610"/>
          </a:xfrm>
          <a:prstGeom prst="rect">
            <a:avLst/>
          </a:prstGeom>
          <a:noFill/>
        </p:spPr>
        <p:txBody>
          <a:bodyPr wrap="square" rtlCol="0">
            <a:spAutoFit/>
          </a:bodyPr>
          <a:lstStyle/>
          <a:p>
            <a:pPr algn="r"/>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Hardware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049" name="矢印: 右 1048">
            <a:extLst>
              <a:ext uri="{FF2B5EF4-FFF2-40B4-BE49-F238E27FC236}">
                <a16:creationId xmlns:a16="http://schemas.microsoft.com/office/drawing/2014/main" id="{DD25377E-5EF4-4571-C7FA-CA56E2AA50BB}"/>
              </a:ext>
            </a:extLst>
          </p:cNvPr>
          <p:cNvSpPr/>
          <p:nvPr/>
        </p:nvSpPr>
        <p:spPr>
          <a:xfrm>
            <a:off x="24753767" y="16073530"/>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3" name="正方形/長方形 1082">
            <a:extLst>
              <a:ext uri="{FF2B5EF4-FFF2-40B4-BE49-F238E27FC236}">
                <a16:creationId xmlns:a16="http://schemas.microsoft.com/office/drawing/2014/main" id="{BD8067E7-EB2C-2DFE-80C5-D611C085C72F}"/>
              </a:ext>
            </a:extLst>
          </p:cNvPr>
          <p:cNvSpPr/>
          <p:nvPr/>
        </p:nvSpPr>
        <p:spPr>
          <a:xfrm>
            <a:off x="27952493" y="16926455"/>
            <a:ext cx="793264"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Check</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Sensors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88" name="矢印: 右 1087">
            <a:extLst>
              <a:ext uri="{FF2B5EF4-FFF2-40B4-BE49-F238E27FC236}">
                <a16:creationId xmlns:a16="http://schemas.microsoft.com/office/drawing/2014/main" id="{420FBB45-C063-B178-9810-515C78A49D10}"/>
              </a:ext>
            </a:extLst>
          </p:cNvPr>
          <p:cNvSpPr/>
          <p:nvPr/>
        </p:nvSpPr>
        <p:spPr>
          <a:xfrm>
            <a:off x="24753767" y="17700742"/>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9" name="正方形/長方形 1088">
            <a:extLst>
              <a:ext uri="{FF2B5EF4-FFF2-40B4-BE49-F238E27FC236}">
                <a16:creationId xmlns:a16="http://schemas.microsoft.com/office/drawing/2014/main" id="{B576BFD1-0D80-C7DE-38B2-82C16BE34708}"/>
              </a:ext>
            </a:extLst>
          </p:cNvPr>
          <p:cNvSpPr/>
          <p:nvPr/>
        </p:nvSpPr>
        <p:spPr>
          <a:xfrm>
            <a:off x="27958842" y="16546239"/>
            <a:ext cx="2168737"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Maintenance</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91" name="正方形/長方形 1090">
            <a:extLst>
              <a:ext uri="{FF2B5EF4-FFF2-40B4-BE49-F238E27FC236}">
                <a16:creationId xmlns:a16="http://schemas.microsoft.com/office/drawing/2014/main" id="{5020458A-4A20-471A-C092-06BD3C9F12F9}"/>
              </a:ext>
            </a:extLst>
          </p:cNvPr>
          <p:cNvSpPr/>
          <p:nvPr/>
        </p:nvSpPr>
        <p:spPr>
          <a:xfrm>
            <a:off x="28795455" y="17250858"/>
            <a:ext cx="1332123"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Develop</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Software Programs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92" name="テキスト ボックス 1091">
            <a:extLst>
              <a:ext uri="{FF2B5EF4-FFF2-40B4-BE49-F238E27FC236}">
                <a16:creationId xmlns:a16="http://schemas.microsoft.com/office/drawing/2014/main" id="{43F1A9C0-B1C5-302A-CE2B-85C61E2CC4CE}"/>
              </a:ext>
            </a:extLst>
          </p:cNvPr>
          <p:cNvSpPr txBox="1"/>
          <p:nvPr/>
        </p:nvSpPr>
        <p:spPr>
          <a:xfrm>
            <a:off x="28932324" y="16893197"/>
            <a:ext cx="1443987" cy="261610"/>
          </a:xfrm>
          <a:prstGeom prst="rect">
            <a:avLst/>
          </a:prstGeom>
          <a:noFill/>
        </p:spPr>
        <p:txBody>
          <a:bodyPr wrap="square" rtlCol="0">
            <a:spAutoFit/>
          </a:bodyPr>
          <a:lstStyle/>
          <a:p>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Software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094" name="テキスト ボックス 1093">
            <a:extLst>
              <a:ext uri="{FF2B5EF4-FFF2-40B4-BE49-F238E27FC236}">
                <a16:creationId xmlns:a16="http://schemas.microsoft.com/office/drawing/2014/main" id="{B4D7DEDA-4865-BAAC-7097-349A80D25140}"/>
              </a:ext>
            </a:extLst>
          </p:cNvPr>
          <p:cNvSpPr txBox="1"/>
          <p:nvPr/>
        </p:nvSpPr>
        <p:spPr>
          <a:xfrm>
            <a:off x="25423034" y="17917516"/>
            <a:ext cx="4254509"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Fig.6 Specific System and Problems of Single Workflow</a:t>
            </a:r>
          </a:p>
        </p:txBody>
      </p:sp>
      <p:sp>
        <p:nvSpPr>
          <p:cNvPr id="1096" name="正方形/長方形 1095">
            <a:extLst>
              <a:ext uri="{FF2B5EF4-FFF2-40B4-BE49-F238E27FC236}">
                <a16:creationId xmlns:a16="http://schemas.microsoft.com/office/drawing/2014/main" id="{3472063F-0017-FFF9-28F3-2010DFF6392E}"/>
              </a:ext>
            </a:extLst>
          </p:cNvPr>
          <p:cNvSpPr/>
          <p:nvPr/>
        </p:nvSpPr>
        <p:spPr>
          <a:xfrm>
            <a:off x="24721704" y="18227872"/>
            <a:ext cx="5463340" cy="1134182"/>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5" name="正方形/長方形 1094">
            <a:extLst>
              <a:ext uri="{FF2B5EF4-FFF2-40B4-BE49-F238E27FC236}">
                <a16:creationId xmlns:a16="http://schemas.microsoft.com/office/drawing/2014/main" id="{9839D51E-8C91-15C6-F551-780AF7C9D22D}"/>
              </a:ext>
            </a:extLst>
          </p:cNvPr>
          <p:cNvSpPr/>
          <p:nvPr/>
        </p:nvSpPr>
        <p:spPr>
          <a:xfrm>
            <a:off x="24721704" y="19362054"/>
            <a:ext cx="5463340" cy="815459"/>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7" name="テキスト ボックス 1096">
            <a:extLst>
              <a:ext uri="{FF2B5EF4-FFF2-40B4-BE49-F238E27FC236}">
                <a16:creationId xmlns:a16="http://schemas.microsoft.com/office/drawing/2014/main" id="{78F51A59-0067-F6ED-21B3-D29925D321CE}"/>
              </a:ext>
            </a:extLst>
          </p:cNvPr>
          <p:cNvSpPr txBox="1"/>
          <p:nvPr/>
        </p:nvSpPr>
        <p:spPr>
          <a:xfrm>
            <a:off x="25399808" y="20205624"/>
            <a:ext cx="4254509"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Fig.7 Specific System and Advantages of Multiple Workflow</a:t>
            </a:r>
          </a:p>
        </p:txBody>
      </p:sp>
      <p:sp>
        <p:nvSpPr>
          <p:cNvPr id="1098" name="テキスト ボックス 1097">
            <a:extLst>
              <a:ext uri="{FF2B5EF4-FFF2-40B4-BE49-F238E27FC236}">
                <a16:creationId xmlns:a16="http://schemas.microsoft.com/office/drawing/2014/main" id="{3E0D574F-CAF6-E021-4E14-0B99B7706B73}"/>
              </a:ext>
            </a:extLst>
          </p:cNvPr>
          <p:cNvSpPr txBox="1"/>
          <p:nvPr/>
        </p:nvSpPr>
        <p:spPr>
          <a:xfrm>
            <a:off x="28745757" y="18366563"/>
            <a:ext cx="1443987" cy="261610"/>
          </a:xfrm>
          <a:prstGeom prst="rect">
            <a:avLst/>
          </a:prstGeom>
          <a:noFill/>
        </p:spPr>
        <p:txBody>
          <a:bodyPr wrap="square" rtlCol="0">
            <a:spAutoFit/>
          </a:bodyPr>
          <a:lstStyle/>
          <a:p>
            <a:pPr algn="r"/>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Hardware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102" name="矢印: 右 1101">
            <a:extLst>
              <a:ext uri="{FF2B5EF4-FFF2-40B4-BE49-F238E27FC236}">
                <a16:creationId xmlns:a16="http://schemas.microsoft.com/office/drawing/2014/main" id="{20DF2A9E-4283-38E5-0A3B-849FC820762A}"/>
              </a:ext>
            </a:extLst>
          </p:cNvPr>
          <p:cNvSpPr/>
          <p:nvPr/>
        </p:nvSpPr>
        <p:spPr>
          <a:xfrm>
            <a:off x="24753767" y="18255328"/>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8490962A-0797-794C-AF0A-6ABA4C75E46D}"/>
              </a:ext>
            </a:extLst>
          </p:cNvPr>
          <p:cNvSpPr/>
          <p:nvPr/>
        </p:nvSpPr>
        <p:spPr>
          <a:xfrm>
            <a:off x="24777575" y="18404104"/>
            <a:ext cx="1032454" cy="283808"/>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04" name="正方形/長方形 1103">
            <a:extLst>
              <a:ext uri="{FF2B5EF4-FFF2-40B4-BE49-F238E27FC236}">
                <a16:creationId xmlns:a16="http://schemas.microsoft.com/office/drawing/2014/main" id="{49337663-128D-AD16-B7FE-C28D2597D62D}"/>
              </a:ext>
            </a:extLst>
          </p:cNvPr>
          <p:cNvSpPr/>
          <p:nvPr/>
        </p:nvSpPr>
        <p:spPr>
          <a:xfrm>
            <a:off x="25865900" y="18404104"/>
            <a:ext cx="985075" cy="283808"/>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Circuit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05" name="正方形/長方形 1104">
            <a:extLst>
              <a:ext uri="{FF2B5EF4-FFF2-40B4-BE49-F238E27FC236}">
                <a16:creationId xmlns:a16="http://schemas.microsoft.com/office/drawing/2014/main" id="{6124D41A-F726-96EE-9BF8-643A47927A53}"/>
              </a:ext>
            </a:extLst>
          </p:cNvPr>
          <p:cNvSpPr/>
          <p:nvPr/>
        </p:nvSpPr>
        <p:spPr>
          <a:xfrm>
            <a:off x="26281939" y="18722625"/>
            <a:ext cx="1382427" cy="277514"/>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Making</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Parts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17" name="正方形/長方形 1116">
            <a:extLst>
              <a:ext uri="{FF2B5EF4-FFF2-40B4-BE49-F238E27FC236}">
                <a16:creationId xmlns:a16="http://schemas.microsoft.com/office/drawing/2014/main" id="{7CEB0193-47EF-C812-23C9-7D925D579CD3}"/>
              </a:ext>
            </a:extLst>
          </p:cNvPr>
          <p:cNvSpPr/>
          <p:nvPr/>
        </p:nvSpPr>
        <p:spPr>
          <a:xfrm>
            <a:off x="26789063" y="19403182"/>
            <a:ext cx="1604271" cy="277514"/>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Checking the operation of robots’ parts</a:t>
            </a:r>
          </a:p>
        </p:txBody>
      </p:sp>
      <p:sp>
        <p:nvSpPr>
          <p:cNvPr id="1119" name="正方形/長方形 1118">
            <a:extLst>
              <a:ext uri="{FF2B5EF4-FFF2-40B4-BE49-F238E27FC236}">
                <a16:creationId xmlns:a16="http://schemas.microsoft.com/office/drawing/2014/main" id="{F3D526BC-5458-B1C0-1E88-CE9AAFCE6614}"/>
              </a:ext>
            </a:extLst>
          </p:cNvPr>
          <p:cNvSpPr/>
          <p:nvPr/>
        </p:nvSpPr>
        <p:spPr>
          <a:xfrm>
            <a:off x="27190493" y="19030864"/>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Assembly</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20" name="正方形/長方形 1119">
            <a:extLst>
              <a:ext uri="{FF2B5EF4-FFF2-40B4-BE49-F238E27FC236}">
                <a16:creationId xmlns:a16="http://schemas.microsoft.com/office/drawing/2014/main" id="{2DAF474C-4B02-3BDE-3F62-C30125DE2E69}"/>
              </a:ext>
            </a:extLst>
          </p:cNvPr>
          <p:cNvSpPr/>
          <p:nvPr/>
        </p:nvSpPr>
        <p:spPr>
          <a:xfrm>
            <a:off x="27958843" y="19723738"/>
            <a:ext cx="2168736" cy="209103"/>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Develop Software Programs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26" name="テキスト ボックス 1125">
            <a:extLst>
              <a:ext uri="{FF2B5EF4-FFF2-40B4-BE49-F238E27FC236}">
                <a16:creationId xmlns:a16="http://schemas.microsoft.com/office/drawing/2014/main" id="{F0B27DF1-8CE9-0D7B-1019-2E83CF6AFFC2}"/>
              </a:ext>
            </a:extLst>
          </p:cNvPr>
          <p:cNvSpPr txBox="1"/>
          <p:nvPr/>
        </p:nvSpPr>
        <p:spPr>
          <a:xfrm>
            <a:off x="26421370" y="19169050"/>
            <a:ext cx="820884" cy="230832"/>
          </a:xfrm>
          <a:prstGeom prst="rect">
            <a:avLst/>
          </a:prstGeom>
          <a:noFill/>
        </p:spPr>
        <p:txBody>
          <a:bodyPr wrap="square" rtlCol="0">
            <a:spAutoFit/>
          </a:bodyPr>
          <a:lstStyle/>
          <a:p>
            <a:pPr algn="ctr"/>
            <a:r>
              <a:rPr lang="en-US" altLang="ja-JP" sz="900" b="1" i="0" u="sng" dirty="0">
                <a:effectLst/>
                <a:latin typeface="Cascadia Code" panose="020B0609020000020004" pitchFamily="49" charset="0"/>
                <a:ea typeface="Cascadia Code" panose="020B0609020000020004" pitchFamily="49" charset="0"/>
                <a:cs typeface="Cascadia Code" panose="020B0609020000020004" pitchFamily="49" charset="0"/>
              </a:rPr>
              <a:t>Feedback</a:t>
            </a:r>
          </a:p>
        </p:txBody>
      </p:sp>
      <p:sp>
        <p:nvSpPr>
          <p:cNvPr id="1127" name="正方形/長方形 1126">
            <a:extLst>
              <a:ext uri="{FF2B5EF4-FFF2-40B4-BE49-F238E27FC236}">
                <a16:creationId xmlns:a16="http://schemas.microsoft.com/office/drawing/2014/main" id="{CC0ED84D-0225-5BCC-0769-4B6CE10F2E6D}"/>
              </a:ext>
            </a:extLst>
          </p:cNvPr>
          <p:cNvSpPr/>
          <p:nvPr/>
        </p:nvSpPr>
        <p:spPr>
          <a:xfrm>
            <a:off x="27958842" y="19031930"/>
            <a:ext cx="2168737"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Maintenance</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28" name="矢印: 右 1127">
            <a:extLst>
              <a:ext uri="{FF2B5EF4-FFF2-40B4-BE49-F238E27FC236}">
                <a16:creationId xmlns:a16="http://schemas.microsoft.com/office/drawing/2014/main" id="{AE7B3EB7-C453-492A-E5C7-7EAD35820E46}"/>
              </a:ext>
            </a:extLst>
          </p:cNvPr>
          <p:cNvSpPr/>
          <p:nvPr/>
        </p:nvSpPr>
        <p:spPr>
          <a:xfrm>
            <a:off x="24753767" y="19986745"/>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7" name="テキスト ボックス 1146">
            <a:extLst>
              <a:ext uri="{FF2B5EF4-FFF2-40B4-BE49-F238E27FC236}">
                <a16:creationId xmlns:a16="http://schemas.microsoft.com/office/drawing/2014/main" id="{6B2B9983-627A-ACEB-60BD-2F9E235E2D57}"/>
              </a:ext>
            </a:extLst>
          </p:cNvPr>
          <p:cNvSpPr txBox="1"/>
          <p:nvPr/>
        </p:nvSpPr>
        <p:spPr>
          <a:xfrm>
            <a:off x="28932324" y="19379913"/>
            <a:ext cx="1443987" cy="261610"/>
          </a:xfrm>
          <a:prstGeom prst="rect">
            <a:avLst/>
          </a:prstGeom>
          <a:noFill/>
        </p:spPr>
        <p:txBody>
          <a:bodyPr wrap="square" rtlCol="0">
            <a:spAutoFit/>
          </a:bodyPr>
          <a:lstStyle/>
          <a:p>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Software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152" name="矢印: 折線 1151">
            <a:extLst>
              <a:ext uri="{FF2B5EF4-FFF2-40B4-BE49-F238E27FC236}">
                <a16:creationId xmlns:a16="http://schemas.microsoft.com/office/drawing/2014/main" id="{444ED42C-E276-70FD-D2A9-5D6C102838DB}"/>
              </a:ext>
            </a:extLst>
          </p:cNvPr>
          <p:cNvSpPr/>
          <p:nvPr/>
        </p:nvSpPr>
        <p:spPr>
          <a:xfrm rot="16200000">
            <a:off x="26259191" y="19124930"/>
            <a:ext cx="546096" cy="378012"/>
          </a:xfrm>
          <a:prstGeom prst="bentArrow">
            <a:avLst>
              <a:gd name="adj1" fmla="val 18591"/>
              <a:gd name="adj2" fmla="val 25000"/>
              <a:gd name="adj3" fmla="val 33819"/>
              <a:gd name="adj4" fmla="val 4375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160" name="正方形/長方形 1159">
            <a:extLst>
              <a:ext uri="{FF2B5EF4-FFF2-40B4-BE49-F238E27FC236}">
                <a16:creationId xmlns:a16="http://schemas.microsoft.com/office/drawing/2014/main" id="{709DB558-8BB9-F817-D274-589A3AD6740E}"/>
              </a:ext>
            </a:extLst>
          </p:cNvPr>
          <p:cNvSpPr/>
          <p:nvPr/>
        </p:nvSpPr>
        <p:spPr>
          <a:xfrm>
            <a:off x="24746982" y="16945383"/>
            <a:ext cx="3119987" cy="754961"/>
          </a:xfrm>
          <a:prstGeom prst="rect">
            <a:avLst/>
          </a:prstGeom>
          <a:solidFill>
            <a:schemeClr val="bg1">
              <a:lumMod val="9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3" name="テキスト ボックス 1092">
            <a:extLst>
              <a:ext uri="{FF2B5EF4-FFF2-40B4-BE49-F238E27FC236}">
                <a16:creationId xmlns:a16="http://schemas.microsoft.com/office/drawing/2014/main" id="{E7B995BB-CBDF-C552-4B9A-AD09B3EDBF0B}"/>
              </a:ext>
            </a:extLst>
          </p:cNvPr>
          <p:cNvSpPr txBox="1"/>
          <p:nvPr/>
        </p:nvSpPr>
        <p:spPr>
          <a:xfrm>
            <a:off x="24708331" y="16932902"/>
            <a:ext cx="3241838" cy="746358"/>
          </a:xfrm>
          <a:prstGeom prst="rect">
            <a:avLst/>
          </a:prstGeom>
          <a:noFill/>
        </p:spPr>
        <p:txBody>
          <a:bodyPr wrap="square" rtlCol="0">
            <a:spAutoFit/>
          </a:bodyPr>
          <a:lstStyle/>
          <a:p>
            <a:r>
              <a:rPr kumimoji="1" lang="en-US" altLang="ja-JP" sz="105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Problems:</a:t>
            </a:r>
            <a:endParaRPr kumimoji="1" lang="en-US" altLang="ja-JP" sz="90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8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800" dirty="0">
                <a:solidFill>
                  <a:schemeClr val="tx1">
                    <a:lumMod val="85000"/>
                    <a:lumOff val="15000"/>
                  </a:schemeClr>
                </a:solidFill>
                <a:latin typeface="Cascadia Code" panose="020B0609020000020004" pitchFamily="49" charset="0"/>
                <a:cs typeface="Cascadia Code" panose="020B0609020000020004" pitchFamily="49" charset="0"/>
              </a:rPr>
              <a:t>Software programmer can’t develop robot’s program </a:t>
            </a:r>
            <a:r>
              <a:rPr kumimoji="1" lang="en-US" altLang="ja-JP" sz="800" b="1" dirty="0">
                <a:solidFill>
                  <a:schemeClr val="tx1">
                    <a:lumMod val="85000"/>
                    <a:lumOff val="15000"/>
                  </a:schemeClr>
                </a:solidFill>
                <a:highlight>
                  <a:srgbClr val="00FF00"/>
                </a:highlight>
                <a:latin typeface="Cascadia Code" panose="020B0609020000020004" pitchFamily="49" charset="0"/>
                <a:cs typeface="Cascadia Code" panose="020B0609020000020004" pitchFamily="49" charset="0"/>
              </a:rPr>
              <a:t>until Hardware Engineer finished making them.</a:t>
            </a:r>
          </a:p>
          <a:p>
            <a:r>
              <a:rPr kumimoji="1" lang="ja-JP" altLang="en-US" sz="8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800" dirty="0">
                <a:solidFill>
                  <a:schemeClr val="tx1">
                    <a:lumMod val="85000"/>
                    <a:lumOff val="15000"/>
                  </a:schemeClr>
                </a:solidFill>
                <a:latin typeface="Cascadia Code" panose="020B0609020000020004" pitchFamily="49" charset="0"/>
                <a:cs typeface="Cascadia Code" panose="020B0609020000020004" pitchFamily="49" charset="0"/>
              </a:rPr>
              <a:t>Hardware engineer </a:t>
            </a:r>
            <a:r>
              <a:rPr kumimoji="1" lang="en-US" altLang="ja-JP" sz="800" b="1" dirty="0">
                <a:solidFill>
                  <a:schemeClr val="tx1">
                    <a:lumMod val="85000"/>
                    <a:lumOff val="15000"/>
                  </a:schemeClr>
                </a:solidFill>
                <a:highlight>
                  <a:srgbClr val="00FF00"/>
                </a:highlight>
                <a:latin typeface="Cascadia Code" panose="020B0609020000020004" pitchFamily="49" charset="0"/>
                <a:cs typeface="Cascadia Code" panose="020B0609020000020004" pitchFamily="49" charset="0"/>
              </a:rPr>
              <a:t>can’t improve the robots’ problem that is found after finishing making them.</a:t>
            </a:r>
          </a:p>
        </p:txBody>
      </p:sp>
      <p:grpSp>
        <p:nvGrpSpPr>
          <p:cNvPr id="1163" name="グループ化 1162">
            <a:extLst>
              <a:ext uri="{FF2B5EF4-FFF2-40B4-BE49-F238E27FC236}">
                <a16:creationId xmlns:a16="http://schemas.microsoft.com/office/drawing/2014/main" id="{8B448C3D-5492-A604-2AA1-493D9EABAC67}"/>
              </a:ext>
            </a:extLst>
          </p:cNvPr>
          <p:cNvGrpSpPr/>
          <p:nvPr/>
        </p:nvGrpSpPr>
        <p:grpSpPr>
          <a:xfrm>
            <a:off x="24791121" y="18839258"/>
            <a:ext cx="1586146" cy="1054135"/>
            <a:chOff x="24734588" y="18739559"/>
            <a:chExt cx="1586146" cy="1054135"/>
          </a:xfrm>
        </p:grpSpPr>
        <p:sp>
          <p:nvSpPr>
            <p:cNvPr id="1162" name="正方形/長方形 1161">
              <a:extLst>
                <a:ext uri="{FF2B5EF4-FFF2-40B4-BE49-F238E27FC236}">
                  <a16:creationId xmlns:a16="http://schemas.microsoft.com/office/drawing/2014/main" id="{A8EC8423-0627-2472-AF40-C8CDCFF4B009}"/>
                </a:ext>
              </a:extLst>
            </p:cNvPr>
            <p:cNvSpPr/>
            <p:nvPr/>
          </p:nvSpPr>
          <p:spPr>
            <a:xfrm>
              <a:off x="24748332" y="18746339"/>
              <a:ext cx="1398877" cy="1038580"/>
            </a:xfrm>
            <a:prstGeom prst="rect">
              <a:avLst/>
            </a:prstGeom>
            <a:solidFill>
              <a:schemeClr val="bg1">
                <a:lumMod val="9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9" name="テキスト ボックス 1158">
              <a:extLst>
                <a:ext uri="{FF2B5EF4-FFF2-40B4-BE49-F238E27FC236}">
                  <a16:creationId xmlns:a16="http://schemas.microsoft.com/office/drawing/2014/main" id="{5F3CB220-152B-BA76-3279-60BBCE6DC939}"/>
                </a:ext>
              </a:extLst>
            </p:cNvPr>
            <p:cNvSpPr txBox="1"/>
            <p:nvPr/>
          </p:nvSpPr>
          <p:spPr>
            <a:xfrm>
              <a:off x="24734588" y="18739559"/>
              <a:ext cx="1586146" cy="1054135"/>
            </a:xfrm>
            <a:prstGeom prst="rect">
              <a:avLst/>
            </a:prstGeom>
            <a:noFill/>
          </p:spPr>
          <p:txBody>
            <a:bodyPr wrap="square" rtlCol="0">
              <a:spAutoFit/>
            </a:bodyPr>
            <a:lstStyle/>
            <a:p>
              <a:r>
                <a:rPr kumimoji="1" lang="en-US" altLang="ja-JP" sz="105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Advantages:</a:t>
              </a:r>
            </a:p>
            <a:p>
              <a:endParaRPr kumimoji="1" lang="en-US" altLang="ja-JP" sz="20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7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700" dirty="0">
                  <a:solidFill>
                    <a:schemeClr val="tx1">
                      <a:lumMod val="85000"/>
                      <a:lumOff val="15000"/>
                    </a:schemeClr>
                  </a:solidFill>
                  <a:latin typeface="Cascadia Code" panose="020B0609020000020004" pitchFamily="49" charset="0"/>
                  <a:cs typeface="Cascadia Code" panose="020B0609020000020004" pitchFamily="49" charset="0"/>
                </a:rPr>
                <a:t>Software programmer </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can give feedback about</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robots while hardware</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engineer is developing.</a:t>
              </a:r>
            </a:p>
            <a:p>
              <a:r>
                <a:rPr kumimoji="1" lang="ja-JP" altLang="en-US" sz="7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700" dirty="0">
                  <a:solidFill>
                    <a:schemeClr val="tx1">
                      <a:lumMod val="85000"/>
                      <a:lumOff val="15000"/>
                    </a:schemeClr>
                  </a:solidFill>
                  <a:latin typeface="Cascadia Code" panose="020B0609020000020004" pitchFamily="49" charset="0"/>
                  <a:cs typeface="Cascadia Code" panose="020B0609020000020004" pitchFamily="49" charset="0"/>
                </a:rPr>
                <a:t>We can do software and hardware development at the same time.</a:t>
              </a:r>
            </a:p>
          </p:txBody>
        </p:sp>
      </p:grpSp>
      <p:cxnSp>
        <p:nvCxnSpPr>
          <p:cNvPr id="1122" name="直線コネクタ 1121">
            <a:extLst>
              <a:ext uri="{FF2B5EF4-FFF2-40B4-BE49-F238E27FC236}">
                <a16:creationId xmlns:a16="http://schemas.microsoft.com/office/drawing/2014/main" id="{7314F4E5-AC40-BAAD-2DC3-50F9C3092B91}"/>
              </a:ext>
            </a:extLst>
          </p:cNvPr>
          <p:cNvCxnSpPr>
            <a:cxnSpLocks/>
          </p:cNvCxnSpPr>
          <p:nvPr/>
        </p:nvCxnSpPr>
        <p:spPr>
          <a:xfrm>
            <a:off x="21182646" y="2487889"/>
            <a:ext cx="0" cy="11129130"/>
          </a:xfrm>
          <a:prstGeom prst="line">
            <a:avLst/>
          </a:prstGeom>
          <a:ln w="28575"/>
        </p:spPr>
        <p:style>
          <a:lnRef idx="1">
            <a:schemeClr val="dk1"/>
          </a:lnRef>
          <a:fillRef idx="0">
            <a:schemeClr val="dk1"/>
          </a:fillRef>
          <a:effectRef idx="0">
            <a:schemeClr val="dk1"/>
          </a:effectRef>
          <a:fontRef idx="minor">
            <a:schemeClr val="tx1"/>
          </a:fontRef>
        </p:style>
      </p:cxnSp>
      <p:grpSp>
        <p:nvGrpSpPr>
          <p:cNvPr id="1145" name="グループ化 1144">
            <a:extLst>
              <a:ext uri="{FF2B5EF4-FFF2-40B4-BE49-F238E27FC236}">
                <a16:creationId xmlns:a16="http://schemas.microsoft.com/office/drawing/2014/main" id="{7CC22AA2-2EE7-CA74-8CC1-D36E22A2EB0F}"/>
              </a:ext>
            </a:extLst>
          </p:cNvPr>
          <p:cNvGrpSpPr/>
          <p:nvPr/>
        </p:nvGrpSpPr>
        <p:grpSpPr>
          <a:xfrm>
            <a:off x="2401459" y="12449878"/>
            <a:ext cx="866046" cy="1131851"/>
            <a:chOff x="1006457" y="11463974"/>
            <a:chExt cx="866046" cy="882769"/>
          </a:xfrm>
        </p:grpSpPr>
        <p:sp>
          <p:nvSpPr>
            <p:cNvPr id="1161" name="四角形: 角を丸くする 1160">
              <a:extLst>
                <a:ext uri="{FF2B5EF4-FFF2-40B4-BE49-F238E27FC236}">
                  <a16:creationId xmlns:a16="http://schemas.microsoft.com/office/drawing/2014/main" id="{E4541D28-6600-564C-7CF7-CABC5A0541EA}"/>
                </a:ext>
              </a:extLst>
            </p:cNvPr>
            <p:cNvSpPr/>
            <p:nvPr/>
          </p:nvSpPr>
          <p:spPr>
            <a:xfrm>
              <a:off x="1006457" y="11463974"/>
              <a:ext cx="866046" cy="882769"/>
            </a:xfrm>
            <a:prstGeom prst="roundRect">
              <a:avLst>
                <a:gd name="adj" fmla="val 10858"/>
              </a:avLst>
            </a:prstGeom>
            <a:solidFill>
              <a:schemeClr val="bg1"/>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Battery</a:t>
              </a:r>
            </a:p>
            <a:p>
              <a:pPr algn="ctr"/>
              <a:r>
                <a:rPr kumimoji="1" lang="en-US" altLang="ja-JP" sz="700" dirty="0">
                  <a:solidFill>
                    <a:schemeClr val="tx1"/>
                  </a:solidFill>
                </a:rPr>
                <a:t>Kypom 3S 11.1V </a:t>
              </a:r>
            </a:p>
            <a:p>
              <a:pPr algn="ctr"/>
              <a:r>
                <a:rPr kumimoji="1" lang="en-US" altLang="ja-JP" sz="700" dirty="0">
                  <a:solidFill>
                    <a:schemeClr val="tx1"/>
                  </a:solidFill>
                </a:rPr>
                <a:t>1300mAh</a:t>
              </a:r>
              <a:endParaRPr kumimoji="1" lang="ja-JP" altLang="en-US" sz="1200" dirty="0">
                <a:solidFill>
                  <a:schemeClr val="tx1"/>
                </a:solidFill>
              </a:endParaRPr>
            </a:p>
          </p:txBody>
        </p:sp>
        <p:pic>
          <p:nvPicPr>
            <p:cNvPr id="1164" name="Picture 4" descr="Amazon.co.jp: Kypom K6 11.1V 1300mAh 35C70C リポ バッテリー : おもちゃ">
              <a:extLst>
                <a:ext uri="{FF2B5EF4-FFF2-40B4-BE49-F238E27FC236}">
                  <a16:creationId xmlns:a16="http://schemas.microsoft.com/office/drawing/2014/main" id="{197B2E13-E75E-6640-175F-03DCFAABA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091" y="11873921"/>
              <a:ext cx="707036" cy="398461"/>
            </a:xfrm>
            <a:prstGeom prst="rect">
              <a:avLst/>
            </a:prstGeom>
            <a:noFill/>
            <a:ln w="12700">
              <a:noFill/>
            </a:ln>
            <a:extLst>
              <a:ext uri="{909E8E84-426E-40DD-AFC4-6F175D3DCCD1}">
                <a14:hiddenFill xmlns:a14="http://schemas.microsoft.com/office/drawing/2010/main">
                  <a:solidFill>
                    <a:srgbClr val="FFFFFF"/>
                  </a:solidFill>
                </a14:hiddenFill>
              </a:ext>
            </a:extLst>
          </p:spPr>
        </p:pic>
      </p:grpSp>
      <p:sp>
        <p:nvSpPr>
          <p:cNvPr id="1165" name="テキスト ボックス 1164">
            <a:extLst>
              <a:ext uri="{FF2B5EF4-FFF2-40B4-BE49-F238E27FC236}">
                <a16:creationId xmlns:a16="http://schemas.microsoft.com/office/drawing/2014/main" id="{F36E5C7E-F754-C58F-9204-83CA5D87DB3A}"/>
              </a:ext>
            </a:extLst>
          </p:cNvPr>
          <p:cNvSpPr txBox="1"/>
          <p:nvPr/>
        </p:nvSpPr>
        <p:spPr>
          <a:xfrm>
            <a:off x="21180013" y="2456443"/>
            <a:ext cx="8752952" cy="369332"/>
          </a:xfrm>
          <a:prstGeom prst="rect">
            <a:avLst/>
          </a:prstGeom>
          <a:noFill/>
        </p:spPr>
        <p:txBody>
          <a:bodyPr wrap="square" rtlCol="0">
            <a:spAutoFit/>
          </a:bodyPr>
          <a:lstStyle/>
          <a:p>
            <a:r>
              <a:rPr lang="en-US" altLang="ja-JP" b="1" dirty="0">
                <a:latin typeface="Cascadia Code" panose="020B0609020000020004" pitchFamily="49" charset="0"/>
              </a:rPr>
              <a:t>【</a:t>
            </a:r>
            <a:r>
              <a:rPr lang="en-US" altLang="ja-JP" b="1" dirty="0">
                <a:latin typeface="Cascadia Code" panose="020B0609020000020004" pitchFamily="49" charset="0"/>
                <a:ea typeface="Cascadia Code" panose="020B0609020000020004" pitchFamily="49" charset="0"/>
                <a:cs typeface="Cascadia Code" panose="020B0609020000020004" pitchFamily="49" charset="0"/>
              </a:rPr>
              <a:t>Robots’ Features</a:t>
            </a:r>
            <a:r>
              <a:rPr lang="en-US" altLang="ja-JP" b="1" dirty="0">
                <a:latin typeface="Cascadia Code" panose="020B0609020000020004" pitchFamily="49" charset="0"/>
              </a:rPr>
              <a:t>】</a:t>
            </a:r>
            <a:endParaRPr lang="en-US" altLang="ja-JP" sz="1050" b="1" i="0" dirty="0">
              <a:effectLst/>
              <a:latin typeface="Cascadia Code" panose="020B0609020000020004" pitchFamily="49" charset="0"/>
            </a:endParaRPr>
          </a:p>
        </p:txBody>
      </p:sp>
      <p:grpSp>
        <p:nvGrpSpPr>
          <p:cNvPr id="1244" name="グループ化 1243">
            <a:extLst>
              <a:ext uri="{FF2B5EF4-FFF2-40B4-BE49-F238E27FC236}">
                <a16:creationId xmlns:a16="http://schemas.microsoft.com/office/drawing/2014/main" id="{D444AD6D-0FCD-0199-B5FF-CA668D2EEE4C}"/>
              </a:ext>
            </a:extLst>
          </p:cNvPr>
          <p:cNvGrpSpPr/>
          <p:nvPr/>
        </p:nvGrpSpPr>
        <p:grpSpPr>
          <a:xfrm>
            <a:off x="3941021" y="20311795"/>
            <a:ext cx="703043" cy="806077"/>
            <a:chOff x="3941021" y="20019813"/>
            <a:chExt cx="703043" cy="806077"/>
          </a:xfrm>
        </p:grpSpPr>
        <p:sp>
          <p:nvSpPr>
            <p:cNvPr id="1085" name="四角形: 角を丸くする 1084">
              <a:extLst>
                <a:ext uri="{FF2B5EF4-FFF2-40B4-BE49-F238E27FC236}">
                  <a16:creationId xmlns:a16="http://schemas.microsoft.com/office/drawing/2014/main" id="{A33C6B74-8FB6-3690-7BCB-7EEEF0CEEBC8}"/>
                </a:ext>
              </a:extLst>
            </p:cNvPr>
            <p:cNvSpPr/>
            <p:nvPr/>
          </p:nvSpPr>
          <p:spPr>
            <a:xfrm>
              <a:off x="3941021" y="20019813"/>
              <a:ext cx="703043" cy="80607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Gyro Sensors</a:t>
              </a:r>
              <a:endParaRPr kumimoji="1" lang="en-US" altLang="ja-JP" sz="700" b="1" dirty="0">
                <a:solidFill>
                  <a:schemeClr val="tx1"/>
                </a:solidFill>
              </a:endParaRPr>
            </a:p>
            <a:p>
              <a:pPr algn="ctr"/>
              <a:endParaRPr kumimoji="1" lang="en-US" altLang="ja-JP" sz="600" b="1" dirty="0">
                <a:solidFill>
                  <a:schemeClr val="tx1"/>
                </a:solidFill>
              </a:endParaRPr>
            </a:p>
            <a:p>
              <a:pPr algn="ctr"/>
              <a:endParaRPr kumimoji="1" lang="en-US" altLang="ja-JP" sz="100" b="1" dirty="0">
                <a:solidFill>
                  <a:schemeClr val="tx1"/>
                </a:solidFill>
              </a:endParaRPr>
            </a:p>
            <a:p>
              <a:pPr algn="ctr"/>
              <a:endParaRPr kumimoji="1" lang="en-US" altLang="ja-JP" sz="600" b="1" dirty="0">
                <a:solidFill>
                  <a:schemeClr val="tx1"/>
                </a:solidFill>
              </a:endParaRPr>
            </a:p>
            <a:p>
              <a:pPr algn="ctr"/>
              <a:endParaRPr kumimoji="1" lang="en-US" altLang="ja-JP" sz="1000" b="1" dirty="0">
                <a:solidFill>
                  <a:schemeClr val="tx1"/>
                </a:solidFill>
              </a:endParaRPr>
            </a:p>
            <a:p>
              <a:pPr algn="ctr"/>
              <a:r>
                <a:rPr kumimoji="1" lang="en-US" altLang="ja-JP" sz="500" dirty="0">
                  <a:solidFill>
                    <a:schemeClr val="tx1"/>
                  </a:solidFill>
                </a:rPr>
                <a:t>L3GD20H</a:t>
              </a:r>
            </a:p>
            <a:p>
              <a:pPr algn="ctr"/>
              <a:r>
                <a:rPr kumimoji="1" lang="en-US" altLang="ja-JP" sz="500" dirty="0">
                  <a:solidFill>
                    <a:schemeClr val="tx1"/>
                  </a:solidFill>
                </a:rPr>
                <a:t>&amp;</a:t>
              </a:r>
            </a:p>
            <a:p>
              <a:pPr algn="ctr"/>
              <a:r>
                <a:rPr kumimoji="1" lang="en-US" altLang="ja-JP" sz="500" dirty="0">
                  <a:solidFill>
                    <a:schemeClr val="tx1"/>
                  </a:solidFill>
                </a:rPr>
                <a:t>BNO055</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086" name="Picture 16" descr="L3GD20H使用3軸ジャイロセンサーモジュールキット">
              <a:extLst>
                <a:ext uri="{FF2B5EF4-FFF2-40B4-BE49-F238E27FC236}">
                  <a16:creationId xmlns:a16="http://schemas.microsoft.com/office/drawing/2014/main" id="{AB9DFBD1-3813-D4C5-5AA4-A77530EDAFA8}"/>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6849" t="11111" r="19089" b="10722"/>
            <a:stretch/>
          </p:blipFill>
          <p:spPr bwMode="auto">
            <a:xfrm>
              <a:off x="3988175" y="20243741"/>
              <a:ext cx="277512" cy="263028"/>
            </a:xfrm>
            <a:prstGeom prst="rect">
              <a:avLst/>
            </a:prstGeom>
            <a:noFill/>
            <a:extLst>
              <a:ext uri="{909E8E84-426E-40DD-AFC4-6F175D3DCCD1}">
                <a14:hiddenFill xmlns:a14="http://schemas.microsoft.com/office/drawing/2010/main">
                  <a:solidFill>
                    <a:srgbClr val="FFFFFF"/>
                  </a:solidFill>
                </a14:hiddenFill>
              </a:ext>
            </a:extLst>
          </p:spPr>
        </p:pic>
        <p:pic>
          <p:nvPicPr>
            <p:cNvPr id="1168" name="Picture 8" descr="BNO055使用 9軸センサーフュージョンモジュールキット">
              <a:extLst>
                <a:ext uri="{FF2B5EF4-FFF2-40B4-BE49-F238E27FC236}">
                  <a16:creationId xmlns:a16="http://schemas.microsoft.com/office/drawing/2014/main" id="{1D6DC100-F314-D0DF-5715-5E019E6E52B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0573" t="17727" r="19273" b="13833"/>
            <a:stretch/>
          </p:blipFill>
          <p:spPr bwMode="auto">
            <a:xfrm>
              <a:off x="4290036" y="20232748"/>
              <a:ext cx="307654" cy="2625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6" name="グループ化 1245">
            <a:extLst>
              <a:ext uri="{FF2B5EF4-FFF2-40B4-BE49-F238E27FC236}">
                <a16:creationId xmlns:a16="http://schemas.microsoft.com/office/drawing/2014/main" id="{789C778D-11C8-9E6A-6BF3-5297E8D80AA0}"/>
              </a:ext>
            </a:extLst>
          </p:cNvPr>
          <p:cNvGrpSpPr/>
          <p:nvPr/>
        </p:nvGrpSpPr>
        <p:grpSpPr>
          <a:xfrm>
            <a:off x="4712457" y="19718804"/>
            <a:ext cx="1828313" cy="1396607"/>
            <a:chOff x="4712457" y="19432872"/>
            <a:chExt cx="1828313" cy="1396607"/>
          </a:xfrm>
        </p:grpSpPr>
        <p:grpSp>
          <p:nvGrpSpPr>
            <p:cNvPr id="32" name="グループ化 31">
              <a:extLst>
                <a:ext uri="{FF2B5EF4-FFF2-40B4-BE49-F238E27FC236}">
                  <a16:creationId xmlns:a16="http://schemas.microsoft.com/office/drawing/2014/main" id="{2452D036-D820-506A-7730-9657EECE2B5F}"/>
                </a:ext>
              </a:extLst>
            </p:cNvPr>
            <p:cNvGrpSpPr/>
            <p:nvPr/>
          </p:nvGrpSpPr>
          <p:grpSpPr>
            <a:xfrm>
              <a:off x="4712457" y="19432872"/>
              <a:ext cx="1828313" cy="1396607"/>
              <a:chOff x="4142018" y="19726368"/>
              <a:chExt cx="1828313" cy="1396607"/>
            </a:xfrm>
          </p:grpSpPr>
          <p:grpSp>
            <p:nvGrpSpPr>
              <p:cNvPr id="1138" name="グループ化 1137">
                <a:extLst>
                  <a:ext uri="{FF2B5EF4-FFF2-40B4-BE49-F238E27FC236}">
                    <a16:creationId xmlns:a16="http://schemas.microsoft.com/office/drawing/2014/main" id="{EC6409B9-0EB3-3A7B-4D29-8C914F92EBC0}"/>
                  </a:ext>
                </a:extLst>
              </p:cNvPr>
              <p:cNvGrpSpPr/>
              <p:nvPr/>
            </p:nvGrpSpPr>
            <p:grpSpPr>
              <a:xfrm>
                <a:off x="4142018" y="19726368"/>
                <a:ext cx="1741026" cy="1396607"/>
                <a:chOff x="3953466" y="19707391"/>
                <a:chExt cx="1741026" cy="1396607"/>
              </a:xfrm>
            </p:grpSpPr>
            <p:sp>
              <p:nvSpPr>
                <p:cNvPr id="1121" name="四角形: 角を丸くする 1120">
                  <a:extLst>
                    <a:ext uri="{FF2B5EF4-FFF2-40B4-BE49-F238E27FC236}">
                      <a16:creationId xmlns:a16="http://schemas.microsoft.com/office/drawing/2014/main" id="{0F76E096-B233-E0ED-DCCC-E82CBEBCF4E2}"/>
                    </a:ext>
                  </a:extLst>
                </p:cNvPr>
                <p:cNvSpPr/>
                <p:nvPr/>
              </p:nvSpPr>
              <p:spPr>
                <a:xfrm>
                  <a:off x="3953466" y="19707391"/>
                  <a:ext cx="1741026" cy="1396607"/>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200" b="1" dirty="0">
                    <a:solidFill>
                      <a:schemeClr val="tx1"/>
                    </a:solidFill>
                  </a:endParaRPr>
                </a:p>
                <a:p>
                  <a:pPr algn="ctr"/>
                  <a:r>
                    <a:rPr kumimoji="1" lang="en-US" altLang="ja-JP" sz="1050" b="1" dirty="0">
                      <a:solidFill>
                        <a:schemeClr val="tx1"/>
                      </a:solidFill>
                    </a:rPr>
                    <a:t>Vision System</a:t>
                  </a:r>
                </a:p>
                <a:p>
                  <a:endParaRPr kumimoji="1" lang="en-US" altLang="ja-JP" sz="11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1136" name="Picture 22" descr="取扱を終了した商品です］OpenMV Cam H7 R2 SEN-18982 67-0427-62 【AXEL】 アズワン">
                  <a:extLst>
                    <a:ext uri="{FF2B5EF4-FFF2-40B4-BE49-F238E27FC236}">
                      <a16:creationId xmlns:a16="http://schemas.microsoft.com/office/drawing/2014/main" id="{6D024F82-F737-2D51-4301-DEDF7782795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7592" r="15406"/>
                <a:stretch/>
              </p:blipFill>
              <p:spPr bwMode="auto">
                <a:xfrm>
                  <a:off x="4088178" y="20068817"/>
                  <a:ext cx="581072" cy="722696"/>
                </a:xfrm>
                <a:prstGeom prst="rect">
                  <a:avLst/>
                </a:prstGeom>
                <a:noFill/>
                <a:extLst>
                  <a:ext uri="{909E8E84-426E-40DD-AFC4-6F175D3DCCD1}">
                    <a14:hiddenFill xmlns:a14="http://schemas.microsoft.com/office/drawing/2010/main">
                      <a:solidFill>
                        <a:srgbClr val="FFFFFF"/>
                      </a:solidFill>
                    </a14:hiddenFill>
                  </a:ext>
                </a:extLst>
              </p:spPr>
            </p:pic>
          </p:grpSp>
          <p:sp>
            <p:nvSpPr>
              <p:cNvPr id="1151" name="十字形 1150">
                <a:extLst>
                  <a:ext uri="{FF2B5EF4-FFF2-40B4-BE49-F238E27FC236}">
                    <a16:creationId xmlns:a16="http://schemas.microsoft.com/office/drawing/2014/main" id="{DC7A4579-7120-786A-9BE8-0EA80A6E4CFD}"/>
                  </a:ext>
                </a:extLst>
              </p:cNvPr>
              <p:cNvSpPr/>
              <p:nvPr/>
            </p:nvSpPr>
            <p:spPr>
              <a:xfrm>
                <a:off x="4908737" y="20354066"/>
                <a:ext cx="207587" cy="207587"/>
              </a:xfrm>
              <a:prstGeom prst="plus">
                <a:avLst>
                  <a:gd name="adj" fmla="val 38445"/>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6" name="テキスト ボックス 1155">
                <a:extLst>
                  <a:ext uri="{FF2B5EF4-FFF2-40B4-BE49-F238E27FC236}">
                    <a16:creationId xmlns:a16="http://schemas.microsoft.com/office/drawing/2014/main" id="{C00AFA5C-44FF-2288-A749-A7BD25304EC1}"/>
                  </a:ext>
                </a:extLst>
              </p:cNvPr>
              <p:cNvSpPr txBox="1"/>
              <p:nvPr/>
            </p:nvSpPr>
            <p:spPr>
              <a:xfrm>
                <a:off x="4908179" y="20815198"/>
                <a:ext cx="1062152" cy="307777"/>
              </a:xfrm>
              <a:prstGeom prst="rect">
                <a:avLst/>
              </a:prstGeom>
              <a:noFill/>
            </p:spPr>
            <p:txBody>
              <a:bodyPr wrap="square" rtlCol="0">
                <a:spAutoFit/>
              </a:bodyPr>
              <a:lstStyle/>
              <a:p>
                <a:pPr algn="ctr"/>
                <a:r>
                  <a:rPr kumimoji="1" lang="en-US" altLang="ja-JP" sz="700" dirty="0"/>
                  <a:t>Omnidirectional</a:t>
                </a:r>
                <a:br>
                  <a:rPr kumimoji="1" lang="en-US" altLang="ja-JP" sz="700" dirty="0"/>
                </a:br>
                <a:r>
                  <a:rPr kumimoji="1" lang="en-US" altLang="ja-JP" sz="700" dirty="0"/>
                  <a:t>Mirror</a:t>
                </a:r>
                <a:endParaRPr kumimoji="1" lang="en-US" altLang="ja-JP" sz="600" dirty="0"/>
              </a:p>
            </p:txBody>
          </p:sp>
        </p:grpSp>
        <p:sp>
          <p:nvSpPr>
            <p:cNvPr id="1029" name="テキスト ボックス 1028">
              <a:extLst>
                <a:ext uri="{FF2B5EF4-FFF2-40B4-BE49-F238E27FC236}">
                  <a16:creationId xmlns:a16="http://schemas.microsoft.com/office/drawing/2014/main" id="{F60F0BF7-F83B-CD50-9CD0-7276580982B6}"/>
                </a:ext>
              </a:extLst>
            </p:cNvPr>
            <p:cNvSpPr txBox="1"/>
            <p:nvPr/>
          </p:nvSpPr>
          <p:spPr>
            <a:xfrm>
              <a:off x="4749745" y="20586970"/>
              <a:ext cx="1062152" cy="200055"/>
            </a:xfrm>
            <a:prstGeom prst="rect">
              <a:avLst/>
            </a:prstGeom>
            <a:noFill/>
          </p:spPr>
          <p:txBody>
            <a:bodyPr wrap="square" rtlCol="0">
              <a:spAutoFit/>
            </a:bodyPr>
            <a:lstStyle/>
            <a:p>
              <a:r>
                <a:rPr kumimoji="1" lang="en-US" altLang="ja-JP" sz="700" dirty="0">
                  <a:solidFill>
                    <a:schemeClr val="tx1"/>
                  </a:solidFill>
                </a:rPr>
                <a:t>OpenMV H7 x 1</a:t>
              </a:r>
            </a:p>
          </p:txBody>
        </p:sp>
        <p:pic>
          <p:nvPicPr>
            <p:cNvPr id="1177" name="Picture 20">
              <a:extLst>
                <a:ext uri="{FF2B5EF4-FFF2-40B4-BE49-F238E27FC236}">
                  <a16:creationId xmlns:a16="http://schemas.microsoft.com/office/drawing/2014/main" id="{E9AADDB1-80D8-32C7-3EB4-EC04F37BF444}"/>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195" t="30188" r="39160" b="26986"/>
            <a:stretch/>
          </p:blipFill>
          <p:spPr bwMode="auto">
            <a:xfrm>
              <a:off x="5726019" y="19856542"/>
              <a:ext cx="579744" cy="655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9" name="グループ化 1188">
            <a:extLst>
              <a:ext uri="{FF2B5EF4-FFF2-40B4-BE49-F238E27FC236}">
                <a16:creationId xmlns:a16="http://schemas.microsoft.com/office/drawing/2014/main" id="{653FD091-A848-1FD9-00E1-84F1B18A9495}"/>
              </a:ext>
            </a:extLst>
          </p:cNvPr>
          <p:cNvGrpSpPr/>
          <p:nvPr/>
        </p:nvGrpSpPr>
        <p:grpSpPr>
          <a:xfrm>
            <a:off x="3199129" y="12767740"/>
            <a:ext cx="542924" cy="340057"/>
            <a:chOff x="2103133" y="17037089"/>
            <a:chExt cx="542924" cy="340057"/>
          </a:xfrm>
        </p:grpSpPr>
        <p:sp>
          <p:nvSpPr>
            <p:cNvPr id="1190" name="矢印: 下 1189">
              <a:extLst>
                <a:ext uri="{FF2B5EF4-FFF2-40B4-BE49-F238E27FC236}">
                  <a16:creationId xmlns:a16="http://schemas.microsoft.com/office/drawing/2014/main" id="{DE505689-4144-A219-D897-98392ABA2B6D}"/>
                </a:ext>
              </a:extLst>
            </p:cNvPr>
            <p:cNvSpPr/>
            <p:nvPr/>
          </p:nvSpPr>
          <p:spPr>
            <a:xfrm rot="16200000">
              <a:off x="2274438" y="17150054"/>
              <a:ext cx="133350" cy="32083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1" name="テキスト ボックス 1190">
              <a:extLst>
                <a:ext uri="{FF2B5EF4-FFF2-40B4-BE49-F238E27FC236}">
                  <a16:creationId xmlns:a16="http://schemas.microsoft.com/office/drawing/2014/main" id="{04D84E00-35D2-E6B1-2285-AEB870F7CE74}"/>
                </a:ext>
              </a:extLst>
            </p:cNvPr>
            <p:cNvSpPr txBox="1"/>
            <p:nvPr/>
          </p:nvSpPr>
          <p:spPr>
            <a:xfrm>
              <a:off x="2103133" y="17037089"/>
              <a:ext cx="542924" cy="230832"/>
            </a:xfrm>
            <a:prstGeom prst="rect">
              <a:avLst/>
            </a:prstGeom>
            <a:noFill/>
          </p:spPr>
          <p:txBody>
            <a:bodyPr wrap="square" rtlCol="0">
              <a:spAutoFit/>
            </a:bodyPr>
            <a:lstStyle/>
            <a:p>
              <a:r>
                <a:rPr kumimoji="1" lang="en-US" altLang="ja-JP" sz="900" b="1" dirty="0"/>
                <a:t>11.1V</a:t>
              </a:r>
              <a:endParaRPr kumimoji="1" lang="ja-JP" altLang="en-US" sz="900" b="1" dirty="0"/>
            </a:p>
          </p:txBody>
        </p:sp>
      </p:grpSp>
      <p:grpSp>
        <p:nvGrpSpPr>
          <p:cNvPr id="1192" name="グループ化 1191">
            <a:extLst>
              <a:ext uri="{FF2B5EF4-FFF2-40B4-BE49-F238E27FC236}">
                <a16:creationId xmlns:a16="http://schemas.microsoft.com/office/drawing/2014/main" id="{FD8D3018-0D64-068D-0171-232D5F49E9A7}"/>
              </a:ext>
            </a:extLst>
          </p:cNvPr>
          <p:cNvGrpSpPr/>
          <p:nvPr/>
        </p:nvGrpSpPr>
        <p:grpSpPr>
          <a:xfrm>
            <a:off x="3614560" y="12689218"/>
            <a:ext cx="1343739" cy="832487"/>
            <a:chOff x="2844741" y="17232743"/>
            <a:chExt cx="1343739" cy="1005350"/>
          </a:xfrm>
        </p:grpSpPr>
        <p:sp>
          <p:nvSpPr>
            <p:cNvPr id="1193" name="四角形: 角を丸くする 1192">
              <a:extLst>
                <a:ext uri="{FF2B5EF4-FFF2-40B4-BE49-F238E27FC236}">
                  <a16:creationId xmlns:a16="http://schemas.microsoft.com/office/drawing/2014/main" id="{C191381C-BD53-C51A-CF84-D4F4B384FFC4}"/>
                </a:ext>
              </a:extLst>
            </p:cNvPr>
            <p:cNvSpPr/>
            <p:nvPr/>
          </p:nvSpPr>
          <p:spPr>
            <a:xfrm>
              <a:off x="2844741" y="17232743"/>
              <a:ext cx="1343739"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chemeClr val="tx1"/>
                  </a:solidFill>
                </a:rPr>
                <a:t>Voltage Conversion Circuit</a:t>
              </a:r>
            </a:p>
            <a:p>
              <a:endParaRPr kumimoji="1" lang="en-US" altLang="ja-JP" sz="500" dirty="0">
                <a:solidFill>
                  <a:schemeClr val="tx1"/>
                </a:solidFill>
              </a:endParaRPr>
            </a:p>
            <a:p>
              <a:r>
                <a:rPr kumimoji="1" lang="en-US" altLang="ja-JP" sz="600" dirty="0">
                  <a:solidFill>
                    <a:schemeClr val="tx1"/>
                  </a:solidFill>
                </a:rPr>
                <a:t>Using IC : </a:t>
              </a:r>
            </a:p>
            <a:p>
              <a:r>
                <a:rPr kumimoji="1" lang="en-US" altLang="ja-JP" sz="600" dirty="0">
                  <a:solidFill>
                    <a:schemeClr val="tx1"/>
                  </a:solidFill>
                </a:rPr>
                <a:t>OKL-T/6-W12N-C</a:t>
              </a:r>
            </a:p>
            <a:p>
              <a:endParaRPr kumimoji="1" lang="en-US" altLang="ja-JP" sz="300" dirty="0">
                <a:solidFill>
                  <a:schemeClr val="tx1"/>
                </a:solidFill>
              </a:endParaRPr>
            </a:p>
            <a:p>
              <a:r>
                <a:rPr kumimoji="1" lang="en-US" altLang="ja-JP" sz="700" b="1" dirty="0">
                  <a:solidFill>
                    <a:schemeClr val="tx1"/>
                  </a:solidFill>
                </a:rPr>
                <a:t>11.1V to 5.0V</a:t>
              </a:r>
            </a:p>
            <a:p>
              <a:pPr algn="r"/>
              <a:endParaRPr kumimoji="1" lang="en-US" altLang="ja-JP" sz="400" dirty="0">
                <a:solidFill>
                  <a:schemeClr val="tx1"/>
                </a:solidFill>
              </a:endParaRPr>
            </a:p>
          </p:txBody>
        </p:sp>
        <p:pic>
          <p:nvPicPr>
            <p:cNvPr id="1194" name="Picture 10" descr="ムラタ表面実装DC-DCコンバーター OKL-T/6-W12N-C">
              <a:extLst>
                <a:ext uri="{FF2B5EF4-FFF2-40B4-BE49-F238E27FC236}">
                  <a16:creationId xmlns:a16="http://schemas.microsoft.com/office/drawing/2014/main" id="{9AA89AAA-4262-2272-A9AF-9FFF3F9416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43" t="12535" r="22474" b="12743"/>
            <a:stretch/>
          </p:blipFill>
          <p:spPr bwMode="auto">
            <a:xfrm>
              <a:off x="3656407" y="17638411"/>
              <a:ext cx="376449" cy="442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5" name="グループ化 1194">
            <a:extLst>
              <a:ext uri="{FF2B5EF4-FFF2-40B4-BE49-F238E27FC236}">
                <a16:creationId xmlns:a16="http://schemas.microsoft.com/office/drawing/2014/main" id="{3880872E-1DAF-36DA-1CE3-D3E777A8B8A4}"/>
              </a:ext>
            </a:extLst>
          </p:cNvPr>
          <p:cNvGrpSpPr/>
          <p:nvPr/>
        </p:nvGrpSpPr>
        <p:grpSpPr>
          <a:xfrm>
            <a:off x="3868208" y="13486704"/>
            <a:ext cx="542924" cy="195354"/>
            <a:chOff x="2548934" y="17754764"/>
            <a:chExt cx="542924" cy="274795"/>
          </a:xfrm>
        </p:grpSpPr>
        <p:sp>
          <p:nvSpPr>
            <p:cNvPr id="1196" name="矢印: 下 1195">
              <a:extLst>
                <a:ext uri="{FF2B5EF4-FFF2-40B4-BE49-F238E27FC236}">
                  <a16:creationId xmlns:a16="http://schemas.microsoft.com/office/drawing/2014/main" id="{023AF744-8837-F130-300B-C857F5CFD636}"/>
                </a:ext>
              </a:extLst>
            </p:cNvPr>
            <p:cNvSpPr/>
            <p:nvPr/>
          </p:nvSpPr>
          <p:spPr>
            <a:xfrm>
              <a:off x="2935352" y="17831792"/>
              <a:ext cx="133350" cy="19776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7" name="テキスト ボックス 1196">
              <a:extLst>
                <a:ext uri="{FF2B5EF4-FFF2-40B4-BE49-F238E27FC236}">
                  <a16:creationId xmlns:a16="http://schemas.microsoft.com/office/drawing/2014/main" id="{46FB2DD9-4228-2AC0-341F-2CA09ECC7533}"/>
                </a:ext>
              </a:extLst>
            </p:cNvPr>
            <p:cNvSpPr txBox="1"/>
            <p:nvPr/>
          </p:nvSpPr>
          <p:spPr>
            <a:xfrm>
              <a:off x="2548934" y="17754764"/>
              <a:ext cx="542924" cy="253915"/>
            </a:xfrm>
            <a:prstGeom prst="rect">
              <a:avLst/>
            </a:prstGeom>
            <a:noFill/>
          </p:spPr>
          <p:txBody>
            <a:bodyPr wrap="square" rtlCol="0">
              <a:spAutoFit/>
            </a:bodyPr>
            <a:lstStyle/>
            <a:p>
              <a:r>
                <a:rPr kumimoji="1" lang="en-US" altLang="ja-JP" sz="1050" b="1" dirty="0"/>
                <a:t>5.0V</a:t>
              </a:r>
              <a:endParaRPr kumimoji="1" lang="ja-JP" altLang="en-US" sz="1050" b="1" dirty="0"/>
            </a:p>
          </p:txBody>
        </p:sp>
      </p:grpSp>
      <p:grpSp>
        <p:nvGrpSpPr>
          <p:cNvPr id="1202" name="グループ化 1201">
            <a:extLst>
              <a:ext uri="{FF2B5EF4-FFF2-40B4-BE49-F238E27FC236}">
                <a16:creationId xmlns:a16="http://schemas.microsoft.com/office/drawing/2014/main" id="{773C3E4B-1CA8-17E8-E8E8-138B90B430EF}"/>
              </a:ext>
            </a:extLst>
          </p:cNvPr>
          <p:cNvGrpSpPr/>
          <p:nvPr/>
        </p:nvGrpSpPr>
        <p:grpSpPr>
          <a:xfrm>
            <a:off x="3276693" y="12464897"/>
            <a:ext cx="1732666" cy="230832"/>
            <a:chOff x="1325060" y="17198853"/>
            <a:chExt cx="2028660" cy="230832"/>
          </a:xfrm>
        </p:grpSpPr>
        <p:sp>
          <p:nvSpPr>
            <p:cNvPr id="1203" name="矢印: 下 1202">
              <a:extLst>
                <a:ext uri="{FF2B5EF4-FFF2-40B4-BE49-F238E27FC236}">
                  <a16:creationId xmlns:a16="http://schemas.microsoft.com/office/drawing/2014/main" id="{B89D5196-F7FC-B2A7-87BC-C8B8ECE4288E}"/>
                </a:ext>
              </a:extLst>
            </p:cNvPr>
            <p:cNvSpPr/>
            <p:nvPr/>
          </p:nvSpPr>
          <p:spPr>
            <a:xfrm rot="16200000">
              <a:off x="2272715" y="16296141"/>
              <a:ext cx="133350" cy="202866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4" name="テキスト ボックス 1203">
              <a:extLst>
                <a:ext uri="{FF2B5EF4-FFF2-40B4-BE49-F238E27FC236}">
                  <a16:creationId xmlns:a16="http://schemas.microsoft.com/office/drawing/2014/main" id="{C0480B62-192F-3A29-0A37-C60DC8559683}"/>
                </a:ext>
              </a:extLst>
            </p:cNvPr>
            <p:cNvSpPr txBox="1"/>
            <p:nvPr/>
          </p:nvSpPr>
          <p:spPr>
            <a:xfrm>
              <a:off x="2103133" y="17198853"/>
              <a:ext cx="614132" cy="230832"/>
            </a:xfrm>
            <a:prstGeom prst="rect">
              <a:avLst/>
            </a:prstGeom>
            <a:noFill/>
          </p:spPr>
          <p:txBody>
            <a:bodyPr wrap="square" rtlCol="0">
              <a:spAutoFit/>
            </a:bodyPr>
            <a:lstStyle/>
            <a:p>
              <a:r>
                <a:rPr kumimoji="1" lang="en-US" altLang="ja-JP" sz="900" b="1" dirty="0">
                  <a:solidFill>
                    <a:schemeClr val="bg1"/>
                  </a:solidFill>
                </a:rPr>
                <a:t>11.1V</a:t>
              </a:r>
              <a:endParaRPr kumimoji="1" lang="ja-JP" altLang="en-US" sz="900" b="1" dirty="0">
                <a:solidFill>
                  <a:schemeClr val="bg1"/>
                </a:solidFill>
              </a:endParaRPr>
            </a:p>
          </p:txBody>
        </p:sp>
      </p:grpSp>
      <p:grpSp>
        <p:nvGrpSpPr>
          <p:cNvPr id="1220" name="グループ化 1219">
            <a:extLst>
              <a:ext uri="{FF2B5EF4-FFF2-40B4-BE49-F238E27FC236}">
                <a16:creationId xmlns:a16="http://schemas.microsoft.com/office/drawing/2014/main" id="{B73ABF86-A896-37E7-56CF-CAF983C456B0}"/>
              </a:ext>
            </a:extLst>
          </p:cNvPr>
          <p:cNvGrpSpPr/>
          <p:nvPr/>
        </p:nvGrpSpPr>
        <p:grpSpPr>
          <a:xfrm>
            <a:off x="-65193" y="1561709"/>
            <a:ext cx="8103186" cy="4801238"/>
            <a:chOff x="-84243" y="1542754"/>
            <a:chExt cx="8103186" cy="4801238"/>
          </a:xfrm>
        </p:grpSpPr>
        <p:sp>
          <p:nvSpPr>
            <p:cNvPr id="1027" name="正方形/長方形 1026">
              <a:extLst>
                <a:ext uri="{FF2B5EF4-FFF2-40B4-BE49-F238E27FC236}">
                  <a16:creationId xmlns:a16="http://schemas.microsoft.com/office/drawing/2014/main" id="{87468A9F-88B1-695E-979C-5FA99953E38F}"/>
                </a:ext>
              </a:extLst>
            </p:cNvPr>
            <p:cNvSpPr/>
            <p:nvPr/>
          </p:nvSpPr>
          <p:spPr>
            <a:xfrm>
              <a:off x="79562" y="1542754"/>
              <a:ext cx="7591226" cy="4801238"/>
            </a:xfrm>
            <a:prstGeom prst="rect">
              <a:avLst/>
            </a:prstGeom>
            <a:gradFill>
              <a:gsLst>
                <a:gs pos="100000">
                  <a:schemeClr val="tx1"/>
                </a:gs>
                <a:gs pos="0">
                  <a:schemeClr val="tx1">
                    <a:lumMod val="85000"/>
                    <a:lumOff val="15000"/>
                  </a:schemeClr>
                </a:gs>
                <a:gs pos="72000">
                  <a:schemeClr val="tx1"/>
                </a:gs>
              </a:gsLst>
              <a:lin ang="5400000" scaled="1"/>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sz="4000" dirty="0"/>
            </a:p>
          </p:txBody>
        </p:sp>
        <p:pic>
          <p:nvPicPr>
            <p:cNvPr id="1185" name="図 1184" descr="テキスト, ロゴ&#10;&#10;自動的に生成された説明">
              <a:extLst>
                <a:ext uri="{FF2B5EF4-FFF2-40B4-BE49-F238E27FC236}">
                  <a16:creationId xmlns:a16="http://schemas.microsoft.com/office/drawing/2014/main" id="{84D6D909-2E31-0763-BC38-ACA38062D6DF}"/>
                </a:ext>
              </a:extLst>
            </p:cNvPr>
            <p:cNvPicPr>
              <a:picLocks noChangeAspect="1"/>
            </p:cNvPicPr>
            <p:nvPr/>
          </p:nvPicPr>
          <p:blipFill rotWithShape="1">
            <a:blip r:embed="rId23">
              <a:extLst>
                <a:ext uri="{28A0092B-C50C-407E-A947-70E740481C1C}">
                  <a14:useLocalDpi xmlns:a14="http://schemas.microsoft.com/office/drawing/2010/main" val="0"/>
                </a:ext>
              </a:extLst>
            </a:blip>
            <a:srcRect l="607" t="22314" r="-607" b="20084"/>
            <a:stretch/>
          </p:blipFill>
          <p:spPr>
            <a:xfrm>
              <a:off x="-84243" y="1748033"/>
              <a:ext cx="8103186" cy="3300484"/>
            </a:xfrm>
            <a:prstGeom prst="rect">
              <a:avLst/>
            </a:prstGeom>
          </p:spPr>
        </p:pic>
        <p:pic>
          <p:nvPicPr>
            <p:cNvPr id="1181" name="Picture 26">
              <a:extLst>
                <a:ext uri="{FF2B5EF4-FFF2-40B4-BE49-F238E27FC236}">
                  <a16:creationId xmlns:a16="http://schemas.microsoft.com/office/drawing/2014/main" id="{22AC8CCC-092A-76AB-E650-7B1278136C1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27018" b="32644"/>
            <a:stretch/>
          </p:blipFill>
          <p:spPr bwMode="auto">
            <a:xfrm>
              <a:off x="360417" y="3285663"/>
              <a:ext cx="7288292" cy="2939925"/>
            </a:xfrm>
            <a:prstGeom prst="rect">
              <a:avLst/>
            </a:prstGeom>
            <a:noFill/>
            <a:extLst>
              <a:ext uri="{909E8E84-426E-40DD-AFC4-6F175D3DCCD1}">
                <a14:hiddenFill xmlns:a14="http://schemas.microsoft.com/office/drawing/2010/main">
                  <a:solidFill>
                    <a:srgbClr val="FFFFFF"/>
                  </a:solidFill>
                </a14:hiddenFill>
              </a:ext>
            </a:extLst>
          </p:spPr>
        </p:pic>
        <p:pic>
          <p:nvPicPr>
            <p:cNvPr id="1219" name="Picture 32">
              <a:extLst>
                <a:ext uri="{FF2B5EF4-FFF2-40B4-BE49-F238E27FC236}">
                  <a16:creationId xmlns:a16="http://schemas.microsoft.com/office/drawing/2014/main" id="{C2123254-BB65-5F89-4B8F-B3F40DC51E4F}"/>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719" t="47490" r="6084" b="36005"/>
            <a:stretch/>
          </p:blipFill>
          <p:spPr bwMode="auto">
            <a:xfrm>
              <a:off x="343649" y="5080840"/>
              <a:ext cx="6954410" cy="1258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7" name="グループ化 1226">
            <a:extLst>
              <a:ext uri="{FF2B5EF4-FFF2-40B4-BE49-F238E27FC236}">
                <a16:creationId xmlns:a16="http://schemas.microsoft.com/office/drawing/2014/main" id="{6F21B9D4-6F33-4CF7-38ED-AEBAA9181EC4}"/>
              </a:ext>
            </a:extLst>
          </p:cNvPr>
          <p:cNvGrpSpPr/>
          <p:nvPr/>
        </p:nvGrpSpPr>
        <p:grpSpPr>
          <a:xfrm>
            <a:off x="7029581" y="13402593"/>
            <a:ext cx="253916" cy="2247798"/>
            <a:chOff x="1348552" y="19122364"/>
            <a:chExt cx="253916" cy="1875619"/>
          </a:xfrm>
        </p:grpSpPr>
        <p:sp>
          <p:nvSpPr>
            <p:cNvPr id="1228" name="矢印: 下 1227">
              <a:extLst>
                <a:ext uri="{FF2B5EF4-FFF2-40B4-BE49-F238E27FC236}">
                  <a16:creationId xmlns:a16="http://schemas.microsoft.com/office/drawing/2014/main" id="{A47A1138-0F93-2561-10EF-AB48862759AB}"/>
                </a:ext>
              </a:extLst>
            </p:cNvPr>
            <p:cNvSpPr/>
            <p:nvPr/>
          </p:nvSpPr>
          <p:spPr>
            <a:xfrm>
              <a:off x="1409742" y="19122364"/>
              <a:ext cx="133350" cy="1875619"/>
            </a:xfrm>
            <a:prstGeom prst="downArrow">
              <a:avLst>
                <a:gd name="adj1" fmla="val 88094"/>
                <a:gd name="adj2" fmla="val 1190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9" name="テキスト ボックス 1228">
              <a:extLst>
                <a:ext uri="{FF2B5EF4-FFF2-40B4-BE49-F238E27FC236}">
                  <a16:creationId xmlns:a16="http://schemas.microsoft.com/office/drawing/2014/main" id="{A2D0DFD9-AF73-30E7-9166-2C359A42B1B8}"/>
                </a:ext>
              </a:extLst>
            </p:cNvPr>
            <p:cNvSpPr txBox="1"/>
            <p:nvPr/>
          </p:nvSpPr>
          <p:spPr>
            <a:xfrm rot="5400000">
              <a:off x="1204048" y="20077785"/>
              <a:ext cx="542924" cy="253916"/>
            </a:xfrm>
            <a:prstGeom prst="rect">
              <a:avLst/>
            </a:prstGeom>
            <a:noFill/>
          </p:spPr>
          <p:txBody>
            <a:bodyPr wrap="square" rtlCol="0">
              <a:spAutoFit/>
            </a:bodyPr>
            <a:lstStyle/>
            <a:p>
              <a:r>
                <a:rPr kumimoji="1" lang="en-US" altLang="ja-JP" sz="1050" b="1" dirty="0">
                  <a:solidFill>
                    <a:schemeClr val="bg1"/>
                  </a:solidFill>
                </a:rPr>
                <a:t>11.1V</a:t>
              </a:r>
              <a:endParaRPr kumimoji="1" lang="ja-JP" altLang="en-US" sz="1050" b="1" dirty="0">
                <a:solidFill>
                  <a:schemeClr val="bg1"/>
                </a:solidFill>
              </a:endParaRPr>
            </a:p>
          </p:txBody>
        </p:sp>
      </p:grpSp>
      <p:grpSp>
        <p:nvGrpSpPr>
          <p:cNvPr id="1240" name="グループ化 1239">
            <a:extLst>
              <a:ext uri="{FF2B5EF4-FFF2-40B4-BE49-F238E27FC236}">
                <a16:creationId xmlns:a16="http://schemas.microsoft.com/office/drawing/2014/main" id="{527805CD-A52A-F609-FA90-51E7943AF4AF}"/>
              </a:ext>
            </a:extLst>
          </p:cNvPr>
          <p:cNvGrpSpPr/>
          <p:nvPr/>
        </p:nvGrpSpPr>
        <p:grpSpPr>
          <a:xfrm>
            <a:off x="5391647" y="15286961"/>
            <a:ext cx="1229119" cy="1389310"/>
            <a:chOff x="856571" y="19730184"/>
            <a:chExt cx="1107218" cy="1389310"/>
          </a:xfrm>
        </p:grpSpPr>
        <p:sp>
          <p:nvSpPr>
            <p:cNvPr id="1241" name="四角形: 角を丸くする 1240">
              <a:extLst>
                <a:ext uri="{FF2B5EF4-FFF2-40B4-BE49-F238E27FC236}">
                  <a16:creationId xmlns:a16="http://schemas.microsoft.com/office/drawing/2014/main" id="{DC02F4FB-9A77-1835-CEDA-98864160FDF0}"/>
                </a:ext>
              </a:extLst>
            </p:cNvPr>
            <p:cNvSpPr/>
            <p:nvPr/>
          </p:nvSpPr>
          <p:spPr>
            <a:xfrm>
              <a:off x="856571" y="19730184"/>
              <a:ext cx="1107218" cy="138931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Motor</a:t>
              </a:r>
            </a:p>
            <a:p>
              <a:pPr algn="ctr"/>
              <a:r>
                <a:rPr lang="en-US" altLang="ja-JP" sz="800" b="0" i="0" dirty="0">
                  <a:solidFill>
                    <a:srgbClr val="000000"/>
                  </a:solidFill>
                  <a:effectLst/>
                  <a:highlight>
                    <a:srgbClr val="FFFFFF"/>
                  </a:highlight>
                  <a:latin typeface="Cascadia Code" panose="020B0609020000020004" pitchFamily="49" charset="0"/>
                </a:rPr>
                <a:t>Maxon RE16</a:t>
              </a:r>
            </a:p>
            <a:p>
              <a:pPr algn="ctr"/>
              <a:endParaRPr kumimoji="1" lang="en-US" altLang="ja-JP" sz="800" dirty="0">
                <a:solidFill>
                  <a:srgbClr val="000000"/>
                </a:solidFill>
                <a:highlight>
                  <a:srgbClr val="FFFFFF"/>
                </a:highlight>
                <a:latin typeface="Cascadia Code" panose="020B0609020000020004" pitchFamily="49" charset="0"/>
              </a:endParaRPr>
            </a:p>
            <a:p>
              <a:pPr algn="ctr"/>
              <a:endParaRPr kumimoji="1" lang="en-US" altLang="ja-JP" sz="800" dirty="0">
                <a:solidFill>
                  <a:srgbClr val="000000"/>
                </a:solidFill>
                <a:highlight>
                  <a:srgbClr val="FFFFFF"/>
                </a:highlight>
                <a:latin typeface="Cascadia Code" panose="020B0609020000020004" pitchFamily="49" charset="0"/>
              </a:endParaRPr>
            </a:p>
            <a:p>
              <a:pPr algn="ctr"/>
              <a:endParaRPr kumimoji="1" lang="en-US" altLang="ja-JP" sz="800" dirty="0">
                <a:solidFill>
                  <a:srgbClr val="000000"/>
                </a:solidFill>
                <a:highlight>
                  <a:srgbClr val="FFFFFF"/>
                </a:highlight>
                <a:latin typeface="Cascadia Code" panose="020B0609020000020004" pitchFamily="49" charset="0"/>
              </a:endParaRPr>
            </a:p>
            <a:p>
              <a:pPr algn="ctr"/>
              <a:r>
                <a:rPr kumimoji="1" lang="en-US" altLang="ja-JP" sz="800" dirty="0">
                  <a:solidFill>
                    <a:srgbClr val="000000"/>
                  </a:solidFill>
                  <a:highlight>
                    <a:srgbClr val="FFFFFF"/>
                  </a:highlight>
                  <a:latin typeface="Cascadia Code" panose="020B0609020000020004" pitchFamily="49" charset="0"/>
                </a:rPr>
                <a:t>     </a:t>
              </a:r>
            </a:p>
            <a:p>
              <a:pPr algn="ctr"/>
              <a:r>
                <a:rPr kumimoji="1" lang="ja-JP" altLang="en-US" sz="1400" dirty="0">
                  <a:solidFill>
                    <a:schemeClr val="tx1"/>
                  </a:solidFill>
                  <a:highlight>
                    <a:srgbClr val="FFFFFF"/>
                  </a:highlight>
                  <a:latin typeface="Cascadia Code" panose="020B0609020000020004" pitchFamily="49" charset="0"/>
                </a:rPr>
                <a:t>           </a:t>
              </a:r>
              <a:r>
                <a:rPr kumimoji="1" lang="en-US" altLang="ja-JP" sz="1400" dirty="0">
                  <a:solidFill>
                    <a:schemeClr val="tx1"/>
                  </a:solidFill>
                  <a:highlight>
                    <a:srgbClr val="FFFFFF"/>
                  </a:highlight>
                  <a:latin typeface="Cascadia Code" panose="020B0609020000020004" pitchFamily="49" charset="0"/>
                </a:rPr>
                <a:t>           </a:t>
              </a:r>
              <a:endParaRPr kumimoji="1" lang="en-US" altLang="ja-JP" sz="800" dirty="0">
                <a:solidFill>
                  <a:srgbClr val="000000"/>
                </a:solidFill>
                <a:highlight>
                  <a:srgbClr val="FFFFFF"/>
                </a:highlight>
                <a:latin typeface="Cascadia Code" panose="020B0609020000020004" pitchFamily="49" charset="0"/>
              </a:endParaRPr>
            </a:p>
          </p:txBody>
        </p:sp>
        <p:sp>
          <p:nvSpPr>
            <p:cNvPr id="1243" name="テキスト ボックス 1242">
              <a:extLst>
                <a:ext uri="{FF2B5EF4-FFF2-40B4-BE49-F238E27FC236}">
                  <a16:creationId xmlns:a16="http://schemas.microsoft.com/office/drawing/2014/main" id="{568F5B3E-9926-3D72-1068-65DBB1F35C08}"/>
                </a:ext>
              </a:extLst>
            </p:cNvPr>
            <p:cNvSpPr txBox="1"/>
            <p:nvPr/>
          </p:nvSpPr>
          <p:spPr>
            <a:xfrm>
              <a:off x="1564898" y="20796098"/>
              <a:ext cx="382720" cy="276999"/>
            </a:xfrm>
            <a:prstGeom prst="rect">
              <a:avLst/>
            </a:prstGeom>
            <a:noFill/>
          </p:spPr>
          <p:txBody>
            <a:bodyPr wrap="square" rtlCol="0">
              <a:spAutoFit/>
            </a:bodyPr>
            <a:lstStyle/>
            <a:p>
              <a:r>
                <a:rPr kumimoji="1" lang="en-US" altLang="ja-JP" sz="900" dirty="0"/>
                <a:t>X</a:t>
              </a:r>
              <a:r>
                <a:rPr kumimoji="1" lang="en-US" altLang="ja-JP" sz="1200" dirty="0"/>
                <a:t> 4</a:t>
              </a:r>
              <a:endParaRPr kumimoji="1" lang="ja-JP" altLang="en-US" sz="1200" dirty="0"/>
            </a:p>
          </p:txBody>
        </p:sp>
      </p:grpSp>
      <p:grpSp>
        <p:nvGrpSpPr>
          <p:cNvPr id="1251" name="グループ化 1250">
            <a:extLst>
              <a:ext uri="{FF2B5EF4-FFF2-40B4-BE49-F238E27FC236}">
                <a16:creationId xmlns:a16="http://schemas.microsoft.com/office/drawing/2014/main" id="{351313CE-1869-D4B8-128A-DD172CA98D2A}"/>
              </a:ext>
            </a:extLst>
          </p:cNvPr>
          <p:cNvGrpSpPr/>
          <p:nvPr/>
        </p:nvGrpSpPr>
        <p:grpSpPr>
          <a:xfrm>
            <a:off x="4791644" y="18730187"/>
            <a:ext cx="810261" cy="215444"/>
            <a:chOff x="3718803" y="18851220"/>
            <a:chExt cx="810261" cy="215444"/>
          </a:xfrm>
        </p:grpSpPr>
        <p:sp>
          <p:nvSpPr>
            <p:cNvPr id="1252" name="正方形/長方形 1251">
              <a:extLst>
                <a:ext uri="{FF2B5EF4-FFF2-40B4-BE49-F238E27FC236}">
                  <a16:creationId xmlns:a16="http://schemas.microsoft.com/office/drawing/2014/main" id="{57387902-73D1-0C63-861B-497DF95EDF45}"/>
                </a:ext>
              </a:extLst>
            </p:cNvPr>
            <p:cNvSpPr/>
            <p:nvPr/>
          </p:nvSpPr>
          <p:spPr>
            <a:xfrm>
              <a:off x="3718803" y="18907700"/>
              <a:ext cx="730187"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3" name="テキスト ボックス 1252">
              <a:extLst>
                <a:ext uri="{FF2B5EF4-FFF2-40B4-BE49-F238E27FC236}">
                  <a16:creationId xmlns:a16="http://schemas.microsoft.com/office/drawing/2014/main" id="{2EC531A9-0E6A-096B-D459-6B4CAC074092}"/>
                </a:ext>
              </a:extLst>
            </p:cNvPr>
            <p:cNvSpPr txBox="1"/>
            <p:nvPr/>
          </p:nvSpPr>
          <p:spPr>
            <a:xfrm>
              <a:off x="4019660" y="18851220"/>
              <a:ext cx="509404"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257" name="グループ化 1256">
            <a:extLst>
              <a:ext uri="{FF2B5EF4-FFF2-40B4-BE49-F238E27FC236}">
                <a16:creationId xmlns:a16="http://schemas.microsoft.com/office/drawing/2014/main" id="{D4F79AE3-3A30-9B22-9BAB-5D8D8536C35C}"/>
              </a:ext>
            </a:extLst>
          </p:cNvPr>
          <p:cNvGrpSpPr/>
          <p:nvPr/>
        </p:nvGrpSpPr>
        <p:grpSpPr>
          <a:xfrm>
            <a:off x="6289195" y="19017873"/>
            <a:ext cx="771842" cy="184666"/>
            <a:chOff x="5333361" y="18795728"/>
            <a:chExt cx="771842" cy="184666"/>
          </a:xfrm>
        </p:grpSpPr>
        <p:sp>
          <p:nvSpPr>
            <p:cNvPr id="1258" name="正方形/長方形 1257">
              <a:extLst>
                <a:ext uri="{FF2B5EF4-FFF2-40B4-BE49-F238E27FC236}">
                  <a16:creationId xmlns:a16="http://schemas.microsoft.com/office/drawing/2014/main" id="{9117F9BE-1C3B-E07D-2B7B-0DEDCDB40734}"/>
                </a:ext>
              </a:extLst>
            </p:cNvPr>
            <p:cNvSpPr/>
            <p:nvPr/>
          </p:nvSpPr>
          <p:spPr>
            <a:xfrm>
              <a:off x="5333361" y="18834362"/>
              <a:ext cx="524972" cy="10104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9" name="テキスト ボックス 1258">
              <a:extLst>
                <a:ext uri="{FF2B5EF4-FFF2-40B4-BE49-F238E27FC236}">
                  <a16:creationId xmlns:a16="http://schemas.microsoft.com/office/drawing/2014/main" id="{0CC284D4-8877-9D2F-FC87-54959D33A15F}"/>
                </a:ext>
              </a:extLst>
            </p:cNvPr>
            <p:cNvSpPr txBox="1"/>
            <p:nvPr/>
          </p:nvSpPr>
          <p:spPr>
            <a:xfrm>
              <a:off x="5379457" y="18795728"/>
              <a:ext cx="725746" cy="184666"/>
            </a:xfrm>
            <a:prstGeom prst="rect">
              <a:avLst/>
            </a:prstGeom>
            <a:noFill/>
          </p:spPr>
          <p:txBody>
            <a:bodyPr wrap="square" rtlCol="0">
              <a:spAutoFit/>
            </a:bodyPr>
            <a:lstStyle/>
            <a:p>
              <a:r>
                <a:rPr kumimoji="1" lang="en-US" altLang="ja-JP" sz="600" b="1" dirty="0"/>
                <a:t>DIGITAL</a:t>
              </a:r>
              <a:endParaRPr kumimoji="1" lang="ja-JP" altLang="en-US" sz="600" b="1" dirty="0"/>
            </a:p>
          </p:txBody>
        </p:sp>
      </p:grpSp>
      <p:grpSp>
        <p:nvGrpSpPr>
          <p:cNvPr id="1254" name="グループ化 1253">
            <a:extLst>
              <a:ext uri="{FF2B5EF4-FFF2-40B4-BE49-F238E27FC236}">
                <a16:creationId xmlns:a16="http://schemas.microsoft.com/office/drawing/2014/main" id="{F8B6A3C7-EB82-7C5C-7630-DC48F801014A}"/>
              </a:ext>
            </a:extLst>
          </p:cNvPr>
          <p:cNvGrpSpPr/>
          <p:nvPr/>
        </p:nvGrpSpPr>
        <p:grpSpPr>
          <a:xfrm>
            <a:off x="5531121" y="18722053"/>
            <a:ext cx="839135" cy="716704"/>
            <a:chOff x="5366805" y="17971208"/>
            <a:chExt cx="839135" cy="716704"/>
          </a:xfrm>
        </p:grpSpPr>
        <p:sp>
          <p:nvSpPr>
            <p:cNvPr id="1255" name="四角形: 角を丸くする 1254">
              <a:extLst>
                <a:ext uri="{FF2B5EF4-FFF2-40B4-BE49-F238E27FC236}">
                  <a16:creationId xmlns:a16="http://schemas.microsoft.com/office/drawing/2014/main" id="{1E9A6E41-E1D0-2E06-2906-4DB19F3FF5DA}"/>
                </a:ext>
              </a:extLst>
            </p:cNvPr>
            <p:cNvSpPr/>
            <p:nvPr/>
          </p:nvSpPr>
          <p:spPr>
            <a:xfrm>
              <a:off x="5366805" y="17971208"/>
              <a:ext cx="839135"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550" b="1" dirty="0">
                <a:solidFill>
                  <a:schemeClr val="tx1"/>
                </a:solidFill>
              </a:endParaRPr>
            </a:p>
            <a:p>
              <a:pPr algn="ctr"/>
              <a:endParaRPr kumimoji="1" lang="en-US" altLang="ja-JP" sz="55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56" name="Picture 14" descr="102010328 Seeeduino XIAO - Arduino Microcontroller - SAMD21 Cortex M0+ :  k3d313 : 共立電子産業 Yahoo!店 - 通販 - Yahoo!ショッピング">
              <a:extLst>
                <a:ext uri="{FF2B5EF4-FFF2-40B4-BE49-F238E27FC236}">
                  <a16:creationId xmlns:a16="http://schemas.microsoft.com/office/drawing/2014/main" id="{23AD8763-9204-3B60-BD58-E780CACE4A8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542684" y="18183456"/>
              <a:ext cx="462318" cy="347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4" name="グループ化 1263">
            <a:extLst>
              <a:ext uri="{FF2B5EF4-FFF2-40B4-BE49-F238E27FC236}">
                <a16:creationId xmlns:a16="http://schemas.microsoft.com/office/drawing/2014/main" id="{DA0C28AD-F963-74C6-4039-8336988E5DF1}"/>
              </a:ext>
            </a:extLst>
          </p:cNvPr>
          <p:cNvGrpSpPr/>
          <p:nvPr/>
        </p:nvGrpSpPr>
        <p:grpSpPr>
          <a:xfrm>
            <a:off x="6754665" y="18736669"/>
            <a:ext cx="772088" cy="716704"/>
            <a:chOff x="6754665" y="18736669"/>
            <a:chExt cx="772088" cy="716704"/>
          </a:xfrm>
        </p:grpSpPr>
        <p:sp>
          <p:nvSpPr>
            <p:cNvPr id="1261" name="四角形: 角を丸くする 1260">
              <a:extLst>
                <a:ext uri="{FF2B5EF4-FFF2-40B4-BE49-F238E27FC236}">
                  <a16:creationId xmlns:a16="http://schemas.microsoft.com/office/drawing/2014/main" id="{26909960-F271-9576-4D6A-9915E9470919}"/>
                </a:ext>
              </a:extLst>
            </p:cNvPr>
            <p:cNvSpPr/>
            <p:nvPr/>
          </p:nvSpPr>
          <p:spPr>
            <a:xfrm>
              <a:off x="6754665" y="18736669"/>
              <a:ext cx="772088"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Line Sensors</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S4282-51 x 22</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63" name="Picture 36" descr="光変調型フォトIC S4282-51">
              <a:extLst>
                <a:ext uri="{FF2B5EF4-FFF2-40B4-BE49-F238E27FC236}">
                  <a16:creationId xmlns:a16="http://schemas.microsoft.com/office/drawing/2014/main" id="{1AE0A7E0-C1C8-BF40-7389-AC1AEF2D5050}"/>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6725" t="12257" r="26744" b="11218"/>
            <a:stretch/>
          </p:blipFill>
          <p:spPr bwMode="auto">
            <a:xfrm>
              <a:off x="6988138" y="18930942"/>
              <a:ext cx="312152" cy="385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9" name="グループ化 1248">
            <a:extLst>
              <a:ext uri="{FF2B5EF4-FFF2-40B4-BE49-F238E27FC236}">
                <a16:creationId xmlns:a16="http://schemas.microsoft.com/office/drawing/2014/main" id="{12C86B09-40ED-B68F-986B-AEDB4B565314}"/>
              </a:ext>
            </a:extLst>
          </p:cNvPr>
          <p:cNvGrpSpPr/>
          <p:nvPr/>
        </p:nvGrpSpPr>
        <p:grpSpPr>
          <a:xfrm>
            <a:off x="6754665" y="17971208"/>
            <a:ext cx="772088" cy="716704"/>
            <a:chOff x="6754665" y="17971208"/>
            <a:chExt cx="772088" cy="716704"/>
          </a:xfrm>
        </p:grpSpPr>
        <p:sp>
          <p:nvSpPr>
            <p:cNvPr id="1114" name="四角形: 角を丸くする 1113">
              <a:extLst>
                <a:ext uri="{FF2B5EF4-FFF2-40B4-BE49-F238E27FC236}">
                  <a16:creationId xmlns:a16="http://schemas.microsoft.com/office/drawing/2014/main" id="{F5F5C4F3-50D0-D599-2ED8-ECE596179909}"/>
                </a:ext>
              </a:extLst>
            </p:cNvPr>
            <p:cNvSpPr/>
            <p:nvPr/>
          </p:nvSpPr>
          <p:spPr>
            <a:xfrm>
              <a:off x="6754665" y="17971208"/>
              <a:ext cx="772088"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IR Sensors</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TSSP58038 x 16</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115" name="Picture 18" descr="TSSP58038">
              <a:extLst>
                <a:ext uri="{FF2B5EF4-FFF2-40B4-BE49-F238E27FC236}">
                  <a16:creationId xmlns:a16="http://schemas.microsoft.com/office/drawing/2014/main" id="{F5041169-C2A2-D979-B345-3640BD4AA9E1}"/>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6671" b="8910"/>
            <a:stretch/>
          </p:blipFill>
          <p:spPr bwMode="auto">
            <a:xfrm>
              <a:off x="6966055" y="18172412"/>
              <a:ext cx="349308" cy="353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5" name="グループ化 1264">
            <a:extLst>
              <a:ext uri="{FF2B5EF4-FFF2-40B4-BE49-F238E27FC236}">
                <a16:creationId xmlns:a16="http://schemas.microsoft.com/office/drawing/2014/main" id="{8C529B87-6961-33EE-A0CE-11CDAA6FFEE2}"/>
              </a:ext>
            </a:extLst>
          </p:cNvPr>
          <p:cNvGrpSpPr/>
          <p:nvPr/>
        </p:nvGrpSpPr>
        <p:grpSpPr>
          <a:xfrm>
            <a:off x="4423330" y="14181941"/>
            <a:ext cx="1058949" cy="215444"/>
            <a:chOff x="3718803" y="18849807"/>
            <a:chExt cx="736900" cy="215444"/>
          </a:xfrm>
        </p:grpSpPr>
        <p:sp>
          <p:nvSpPr>
            <p:cNvPr id="1266" name="正方形/長方形 1265">
              <a:extLst>
                <a:ext uri="{FF2B5EF4-FFF2-40B4-BE49-F238E27FC236}">
                  <a16:creationId xmlns:a16="http://schemas.microsoft.com/office/drawing/2014/main" id="{85105E5F-6229-5108-0754-67C142142384}"/>
                </a:ext>
              </a:extLst>
            </p:cNvPr>
            <p:cNvSpPr/>
            <p:nvPr/>
          </p:nvSpPr>
          <p:spPr>
            <a:xfrm>
              <a:off x="3718803" y="18907700"/>
              <a:ext cx="727409"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7" name="テキスト ボックス 1266">
              <a:extLst>
                <a:ext uri="{FF2B5EF4-FFF2-40B4-BE49-F238E27FC236}">
                  <a16:creationId xmlns:a16="http://schemas.microsoft.com/office/drawing/2014/main" id="{F3B71E6F-3406-577A-7BC7-4BD62F443E62}"/>
                </a:ext>
              </a:extLst>
            </p:cNvPr>
            <p:cNvSpPr txBox="1"/>
            <p:nvPr/>
          </p:nvSpPr>
          <p:spPr>
            <a:xfrm>
              <a:off x="3975964" y="18849807"/>
              <a:ext cx="479739"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268" name="グループ化 1267">
            <a:extLst>
              <a:ext uri="{FF2B5EF4-FFF2-40B4-BE49-F238E27FC236}">
                <a16:creationId xmlns:a16="http://schemas.microsoft.com/office/drawing/2014/main" id="{D5569CDE-8B9E-4DBC-D0CB-4A8F0C5585CB}"/>
              </a:ext>
            </a:extLst>
          </p:cNvPr>
          <p:cNvGrpSpPr/>
          <p:nvPr/>
        </p:nvGrpSpPr>
        <p:grpSpPr>
          <a:xfrm>
            <a:off x="5854481" y="14011735"/>
            <a:ext cx="766285" cy="184666"/>
            <a:chOff x="5219170" y="18792553"/>
            <a:chExt cx="766285" cy="184666"/>
          </a:xfrm>
        </p:grpSpPr>
        <p:sp>
          <p:nvSpPr>
            <p:cNvPr id="1269" name="正方形/長方形 1268">
              <a:extLst>
                <a:ext uri="{FF2B5EF4-FFF2-40B4-BE49-F238E27FC236}">
                  <a16:creationId xmlns:a16="http://schemas.microsoft.com/office/drawing/2014/main" id="{E3C41EFE-693D-6757-22D5-BADB9AECDD1B}"/>
                </a:ext>
              </a:extLst>
            </p:cNvPr>
            <p:cNvSpPr/>
            <p:nvPr/>
          </p:nvSpPr>
          <p:spPr>
            <a:xfrm>
              <a:off x="5219170" y="18834362"/>
              <a:ext cx="524972"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0" name="テキスト ボックス 1269">
              <a:extLst>
                <a:ext uri="{FF2B5EF4-FFF2-40B4-BE49-F238E27FC236}">
                  <a16:creationId xmlns:a16="http://schemas.microsoft.com/office/drawing/2014/main" id="{3DDB48FB-D6AE-AC56-B126-2C531D006356}"/>
                </a:ext>
              </a:extLst>
            </p:cNvPr>
            <p:cNvSpPr txBox="1"/>
            <p:nvPr/>
          </p:nvSpPr>
          <p:spPr>
            <a:xfrm>
              <a:off x="5259709"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1274" name="グループ化 1273">
            <a:extLst>
              <a:ext uri="{FF2B5EF4-FFF2-40B4-BE49-F238E27FC236}">
                <a16:creationId xmlns:a16="http://schemas.microsoft.com/office/drawing/2014/main" id="{3112AB83-A78D-100D-B5EE-A63EF2D97B29}"/>
              </a:ext>
            </a:extLst>
          </p:cNvPr>
          <p:cNvGrpSpPr/>
          <p:nvPr/>
        </p:nvGrpSpPr>
        <p:grpSpPr>
          <a:xfrm>
            <a:off x="6296064" y="13597557"/>
            <a:ext cx="687453" cy="772135"/>
            <a:chOff x="6754665" y="17971207"/>
            <a:chExt cx="687453" cy="772135"/>
          </a:xfrm>
        </p:grpSpPr>
        <p:sp>
          <p:nvSpPr>
            <p:cNvPr id="1275" name="四角形: 角を丸くする 1274">
              <a:extLst>
                <a:ext uri="{FF2B5EF4-FFF2-40B4-BE49-F238E27FC236}">
                  <a16:creationId xmlns:a16="http://schemas.microsoft.com/office/drawing/2014/main" id="{4C889636-70C2-BD2D-AB5C-BCC68A1788D2}"/>
                </a:ext>
              </a:extLst>
            </p:cNvPr>
            <p:cNvSpPr/>
            <p:nvPr/>
          </p:nvSpPr>
          <p:spPr>
            <a:xfrm>
              <a:off x="6754665" y="17971207"/>
              <a:ext cx="687453" cy="77213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700" b="1" dirty="0">
                  <a:solidFill>
                    <a:schemeClr val="tx1"/>
                  </a:solidFill>
                </a:rPr>
                <a:t>IR Sensors</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endParaRPr kumimoji="1" lang="en-US" altLang="ja-JP" sz="1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TSSP58038 x 16</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76" name="Picture 18" descr="TSSP58038">
              <a:extLst>
                <a:ext uri="{FF2B5EF4-FFF2-40B4-BE49-F238E27FC236}">
                  <a16:creationId xmlns:a16="http://schemas.microsoft.com/office/drawing/2014/main" id="{5E2F95FB-1713-F96C-58B0-EFC44B44DDE1}"/>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6671" b="8910"/>
            <a:stretch/>
          </p:blipFill>
          <p:spPr bwMode="auto">
            <a:xfrm>
              <a:off x="6886328" y="18181401"/>
              <a:ext cx="438006" cy="373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7" name="グループ化 1276">
            <a:extLst>
              <a:ext uri="{FF2B5EF4-FFF2-40B4-BE49-F238E27FC236}">
                <a16:creationId xmlns:a16="http://schemas.microsoft.com/office/drawing/2014/main" id="{4A9E567C-D7AE-2219-7530-2A1077ACF4A0}"/>
              </a:ext>
            </a:extLst>
          </p:cNvPr>
          <p:cNvGrpSpPr/>
          <p:nvPr/>
        </p:nvGrpSpPr>
        <p:grpSpPr>
          <a:xfrm>
            <a:off x="5222532" y="13597557"/>
            <a:ext cx="751482" cy="767863"/>
            <a:chOff x="4900036" y="13746246"/>
            <a:chExt cx="751482" cy="767863"/>
          </a:xfrm>
        </p:grpSpPr>
        <p:sp>
          <p:nvSpPr>
            <p:cNvPr id="1272" name="四角形: 角を丸くする 1271">
              <a:extLst>
                <a:ext uri="{FF2B5EF4-FFF2-40B4-BE49-F238E27FC236}">
                  <a16:creationId xmlns:a16="http://schemas.microsoft.com/office/drawing/2014/main" id="{AD8058D5-04F1-6E90-589D-EBAF15FD637F}"/>
                </a:ext>
              </a:extLst>
            </p:cNvPr>
            <p:cNvSpPr/>
            <p:nvPr/>
          </p:nvSpPr>
          <p:spPr>
            <a:xfrm>
              <a:off x="4900036" y="13746246"/>
              <a:ext cx="751482" cy="767863"/>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300" b="1" dirty="0">
                <a:solidFill>
                  <a:schemeClr val="tx1"/>
                </a:solidFill>
              </a:endParaRPr>
            </a:p>
            <a:p>
              <a:pPr algn="ctr"/>
              <a:endParaRPr kumimoji="1" lang="en-US" altLang="ja-JP" sz="9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73" name="Picture 14" descr="102010328 Seeeduino XIAO - Arduino Microcontroller - SAMD21 Cortex M0+ :  k3d313 : 共立電子産業 Yahoo!店 - 通販 - Yahoo!ショッピング">
              <a:extLst>
                <a:ext uri="{FF2B5EF4-FFF2-40B4-BE49-F238E27FC236}">
                  <a16:creationId xmlns:a16="http://schemas.microsoft.com/office/drawing/2014/main" id="{AE1A79B5-DC06-5AE5-D3AB-C20D6E558D1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058412" y="13986716"/>
              <a:ext cx="445376" cy="322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8" name="グループ化 1277">
            <a:extLst>
              <a:ext uri="{FF2B5EF4-FFF2-40B4-BE49-F238E27FC236}">
                <a16:creationId xmlns:a16="http://schemas.microsoft.com/office/drawing/2014/main" id="{840CE216-E4F7-C147-8CE4-B126AA914586}"/>
              </a:ext>
            </a:extLst>
          </p:cNvPr>
          <p:cNvGrpSpPr/>
          <p:nvPr/>
        </p:nvGrpSpPr>
        <p:grpSpPr>
          <a:xfrm>
            <a:off x="4402086" y="14383102"/>
            <a:ext cx="1107530" cy="215444"/>
            <a:chOff x="3718803" y="18849807"/>
            <a:chExt cx="736900" cy="215444"/>
          </a:xfrm>
        </p:grpSpPr>
        <p:sp>
          <p:nvSpPr>
            <p:cNvPr id="1279" name="正方形/長方形 1278">
              <a:extLst>
                <a:ext uri="{FF2B5EF4-FFF2-40B4-BE49-F238E27FC236}">
                  <a16:creationId xmlns:a16="http://schemas.microsoft.com/office/drawing/2014/main" id="{5B0FE551-88F2-397E-090E-A0C5C7FCE651}"/>
                </a:ext>
              </a:extLst>
            </p:cNvPr>
            <p:cNvSpPr/>
            <p:nvPr/>
          </p:nvSpPr>
          <p:spPr>
            <a:xfrm>
              <a:off x="3718803" y="18907700"/>
              <a:ext cx="727409"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0" name="テキスト ボックス 1279">
              <a:extLst>
                <a:ext uri="{FF2B5EF4-FFF2-40B4-BE49-F238E27FC236}">
                  <a16:creationId xmlns:a16="http://schemas.microsoft.com/office/drawing/2014/main" id="{715F2BF2-0353-BDFF-9760-7FF77F5E1244}"/>
                </a:ext>
              </a:extLst>
            </p:cNvPr>
            <p:cNvSpPr txBox="1"/>
            <p:nvPr/>
          </p:nvSpPr>
          <p:spPr>
            <a:xfrm>
              <a:off x="3975964" y="18849807"/>
              <a:ext cx="479739"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281" name="グループ化 1280">
            <a:extLst>
              <a:ext uri="{FF2B5EF4-FFF2-40B4-BE49-F238E27FC236}">
                <a16:creationId xmlns:a16="http://schemas.microsoft.com/office/drawing/2014/main" id="{5A075A7C-3527-F38F-93A4-5D2C33ACBD7B}"/>
              </a:ext>
            </a:extLst>
          </p:cNvPr>
          <p:cNvGrpSpPr/>
          <p:nvPr/>
        </p:nvGrpSpPr>
        <p:grpSpPr>
          <a:xfrm>
            <a:off x="5855341" y="14532108"/>
            <a:ext cx="766285" cy="184666"/>
            <a:chOff x="5219170" y="18792553"/>
            <a:chExt cx="766285" cy="184666"/>
          </a:xfrm>
        </p:grpSpPr>
        <p:sp>
          <p:nvSpPr>
            <p:cNvPr id="1282" name="正方形/長方形 1281">
              <a:extLst>
                <a:ext uri="{FF2B5EF4-FFF2-40B4-BE49-F238E27FC236}">
                  <a16:creationId xmlns:a16="http://schemas.microsoft.com/office/drawing/2014/main" id="{039DD9DE-438F-90EC-81E9-77023709B1F7}"/>
                </a:ext>
              </a:extLst>
            </p:cNvPr>
            <p:cNvSpPr/>
            <p:nvPr/>
          </p:nvSpPr>
          <p:spPr>
            <a:xfrm>
              <a:off x="5219170" y="18834362"/>
              <a:ext cx="524972"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3" name="テキスト ボックス 1282">
              <a:extLst>
                <a:ext uri="{FF2B5EF4-FFF2-40B4-BE49-F238E27FC236}">
                  <a16:creationId xmlns:a16="http://schemas.microsoft.com/office/drawing/2014/main" id="{6CE6575B-7E6C-B5A5-5DF2-9055E86F7800}"/>
                </a:ext>
              </a:extLst>
            </p:cNvPr>
            <p:cNvSpPr txBox="1"/>
            <p:nvPr/>
          </p:nvSpPr>
          <p:spPr>
            <a:xfrm>
              <a:off x="5259709"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1287" name="グループ化 1286">
            <a:extLst>
              <a:ext uri="{FF2B5EF4-FFF2-40B4-BE49-F238E27FC236}">
                <a16:creationId xmlns:a16="http://schemas.microsoft.com/office/drawing/2014/main" id="{D2D73BF1-0760-E6F0-77D8-3B5279B93942}"/>
              </a:ext>
            </a:extLst>
          </p:cNvPr>
          <p:cNvGrpSpPr/>
          <p:nvPr/>
        </p:nvGrpSpPr>
        <p:grpSpPr>
          <a:xfrm>
            <a:off x="5222532" y="14421923"/>
            <a:ext cx="752342" cy="817422"/>
            <a:chOff x="4899176" y="13645529"/>
            <a:chExt cx="752342" cy="817422"/>
          </a:xfrm>
        </p:grpSpPr>
        <p:sp>
          <p:nvSpPr>
            <p:cNvPr id="1288" name="四角形: 角を丸くする 1287">
              <a:extLst>
                <a:ext uri="{FF2B5EF4-FFF2-40B4-BE49-F238E27FC236}">
                  <a16:creationId xmlns:a16="http://schemas.microsoft.com/office/drawing/2014/main" id="{C046C33A-2444-90DB-EC31-A724E32B21EF}"/>
                </a:ext>
              </a:extLst>
            </p:cNvPr>
            <p:cNvSpPr/>
            <p:nvPr/>
          </p:nvSpPr>
          <p:spPr>
            <a:xfrm>
              <a:off x="4899176" y="13645529"/>
              <a:ext cx="752342" cy="817422"/>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1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endParaRPr kumimoji="1" lang="en-US" altLang="ja-JP" sz="500" dirty="0">
                <a:solidFill>
                  <a:schemeClr val="tx1"/>
                </a:solidFill>
              </a:endParaRP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89" name="Picture 14" descr="102010328 Seeeduino XIAO - Arduino Microcontroller - SAMD21 Cortex M0+ :  k3d313 : 共立電子産業 Yahoo!店 - 通販 - Yahoo!ショッピング">
              <a:extLst>
                <a:ext uri="{FF2B5EF4-FFF2-40B4-BE49-F238E27FC236}">
                  <a16:creationId xmlns:a16="http://schemas.microsoft.com/office/drawing/2014/main" id="{9665CCB5-E914-6955-8F91-766A6FCC4E1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032366" y="13907320"/>
              <a:ext cx="467285" cy="3379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0" name="グループ化 1289">
            <a:extLst>
              <a:ext uri="{FF2B5EF4-FFF2-40B4-BE49-F238E27FC236}">
                <a16:creationId xmlns:a16="http://schemas.microsoft.com/office/drawing/2014/main" id="{3F4117CD-EBFC-0923-6B1C-20230C66DAC8}"/>
              </a:ext>
            </a:extLst>
          </p:cNvPr>
          <p:cNvGrpSpPr/>
          <p:nvPr/>
        </p:nvGrpSpPr>
        <p:grpSpPr>
          <a:xfrm rot="16200000">
            <a:off x="3315029" y="13899355"/>
            <a:ext cx="215444" cy="501818"/>
            <a:chOff x="2480511" y="20228514"/>
            <a:chExt cx="215444" cy="501818"/>
          </a:xfrm>
        </p:grpSpPr>
        <p:sp>
          <p:nvSpPr>
            <p:cNvPr id="1291" name="正方形/長方形 1290">
              <a:extLst>
                <a:ext uri="{FF2B5EF4-FFF2-40B4-BE49-F238E27FC236}">
                  <a16:creationId xmlns:a16="http://schemas.microsoft.com/office/drawing/2014/main" id="{0139DBFB-39DD-C96D-3BCD-B38B3C2BC0D8}"/>
                </a:ext>
              </a:extLst>
            </p:cNvPr>
            <p:cNvSpPr/>
            <p:nvPr/>
          </p:nvSpPr>
          <p:spPr>
            <a:xfrm rot="5400000">
              <a:off x="2342524" y="20428898"/>
              <a:ext cx="501818"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3" name="テキスト ボックス 1292">
              <a:extLst>
                <a:ext uri="{FF2B5EF4-FFF2-40B4-BE49-F238E27FC236}">
                  <a16:creationId xmlns:a16="http://schemas.microsoft.com/office/drawing/2014/main" id="{06EA953F-E3DC-2E5F-227D-33A6724C5931}"/>
                </a:ext>
              </a:extLst>
            </p:cNvPr>
            <p:cNvSpPr txBox="1"/>
            <p:nvPr/>
          </p:nvSpPr>
          <p:spPr>
            <a:xfrm rot="5400000">
              <a:off x="2401298" y="20395304"/>
              <a:ext cx="373869" cy="215444"/>
            </a:xfrm>
            <a:prstGeom prst="rect">
              <a:avLst/>
            </a:prstGeom>
            <a:noFill/>
          </p:spPr>
          <p:txBody>
            <a:bodyPr wrap="square" rtlCol="0">
              <a:spAutoFit/>
            </a:bodyPr>
            <a:lstStyle/>
            <a:p>
              <a:r>
                <a:rPr kumimoji="1" lang="en-US" altLang="ja-JP" sz="800" b="1" dirty="0"/>
                <a:t>I²C</a:t>
              </a:r>
              <a:endParaRPr kumimoji="1" lang="ja-JP" altLang="en-US" sz="800" b="1" dirty="0"/>
            </a:p>
          </p:txBody>
        </p:sp>
      </p:grpSp>
      <p:grpSp>
        <p:nvGrpSpPr>
          <p:cNvPr id="1239" name="グループ化 1238">
            <a:extLst>
              <a:ext uri="{FF2B5EF4-FFF2-40B4-BE49-F238E27FC236}">
                <a16:creationId xmlns:a16="http://schemas.microsoft.com/office/drawing/2014/main" id="{30776FD8-ADAE-4E7A-D912-908DFBA55CCC}"/>
              </a:ext>
            </a:extLst>
          </p:cNvPr>
          <p:cNvGrpSpPr/>
          <p:nvPr/>
        </p:nvGrpSpPr>
        <p:grpSpPr>
          <a:xfrm>
            <a:off x="2399679" y="13629318"/>
            <a:ext cx="843364" cy="813538"/>
            <a:chOff x="3941021" y="14784077"/>
            <a:chExt cx="843364" cy="813538"/>
          </a:xfrm>
        </p:grpSpPr>
        <p:sp>
          <p:nvSpPr>
            <p:cNvPr id="1235" name="四角形: 角を丸くする 1234">
              <a:extLst>
                <a:ext uri="{FF2B5EF4-FFF2-40B4-BE49-F238E27FC236}">
                  <a16:creationId xmlns:a16="http://schemas.microsoft.com/office/drawing/2014/main" id="{9EE8165E-AF7B-7308-8ED7-600194B19DCE}"/>
                </a:ext>
              </a:extLst>
            </p:cNvPr>
            <p:cNvSpPr/>
            <p:nvPr/>
          </p:nvSpPr>
          <p:spPr>
            <a:xfrm>
              <a:off x="3941021" y="14784077"/>
              <a:ext cx="843364" cy="81353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900" b="1" dirty="0">
                  <a:solidFill>
                    <a:schemeClr val="tx1"/>
                  </a:solidFill>
                </a:rPr>
                <a:t>Gyro Sensor</a:t>
              </a:r>
              <a:endParaRPr kumimoji="1" lang="en-US" altLang="ja-JP" sz="1000" b="1" dirty="0">
                <a:solidFill>
                  <a:schemeClr val="tx1"/>
                </a:solidFill>
              </a:endParaRPr>
            </a:p>
            <a:p>
              <a:pPr algn="ctr"/>
              <a:endParaRPr kumimoji="1" lang="en-US" altLang="ja-JP" sz="900" b="1" dirty="0">
                <a:solidFill>
                  <a:schemeClr val="tx1"/>
                </a:solidFill>
              </a:endParaRPr>
            </a:p>
            <a:p>
              <a:pPr algn="ctr"/>
              <a:endParaRPr kumimoji="1" lang="en-US" altLang="ja-JP" sz="400" b="1" dirty="0">
                <a:solidFill>
                  <a:schemeClr val="tx1"/>
                </a:solidFill>
              </a:endParaRPr>
            </a:p>
            <a:p>
              <a:pPr algn="ctr"/>
              <a:endParaRPr kumimoji="1" lang="en-US" altLang="ja-JP" sz="900" b="1" dirty="0">
                <a:solidFill>
                  <a:schemeClr val="tx1"/>
                </a:solidFill>
              </a:endParaRPr>
            </a:p>
            <a:p>
              <a:pPr algn="ctr"/>
              <a:endParaRPr kumimoji="1" lang="en-US" altLang="ja-JP" sz="100" b="1" dirty="0">
                <a:solidFill>
                  <a:schemeClr val="tx1"/>
                </a:solidFill>
              </a:endParaRPr>
            </a:p>
            <a:p>
              <a:pPr algn="ctr"/>
              <a:endParaRPr kumimoji="1" lang="en-US" altLang="ja-JP" sz="700" b="1" dirty="0">
                <a:solidFill>
                  <a:schemeClr val="tx1"/>
                </a:solidFill>
              </a:endParaRPr>
            </a:p>
            <a:p>
              <a:pPr algn="ctr"/>
              <a:r>
                <a:rPr kumimoji="1" lang="en-US" altLang="ja-JP" sz="700" dirty="0">
                  <a:solidFill>
                    <a:schemeClr val="tx1"/>
                  </a:solidFill>
                </a:rPr>
                <a:t>BNO055</a:t>
              </a:r>
            </a:p>
            <a:p>
              <a:pPr algn="r"/>
              <a:endParaRPr kumimoji="1" lang="en-US" altLang="ja-JP" sz="900" dirty="0">
                <a:solidFill>
                  <a:schemeClr val="tx1"/>
                </a:solidFill>
              </a:endParaRPr>
            </a:p>
            <a:p>
              <a:pPr algn="r"/>
              <a:endParaRPr kumimoji="1" lang="en-US" altLang="ja-JP" sz="800" dirty="0">
                <a:solidFill>
                  <a:schemeClr val="tx1"/>
                </a:solidFill>
              </a:endParaRPr>
            </a:p>
          </p:txBody>
        </p:sp>
        <p:pic>
          <p:nvPicPr>
            <p:cNvPr id="1238" name="Picture 8" descr="BNO055使用 9軸センサーフュージョンモジュールキット">
              <a:extLst>
                <a:ext uri="{FF2B5EF4-FFF2-40B4-BE49-F238E27FC236}">
                  <a16:creationId xmlns:a16="http://schemas.microsoft.com/office/drawing/2014/main" id="{7D83E0C3-0C68-1C7D-0797-507814DA746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0573" t="17727" r="19273" b="13833"/>
            <a:stretch/>
          </p:blipFill>
          <p:spPr bwMode="auto">
            <a:xfrm>
              <a:off x="4105969" y="15003308"/>
              <a:ext cx="504938" cy="430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1" name="グループ化 1340">
            <a:extLst>
              <a:ext uri="{FF2B5EF4-FFF2-40B4-BE49-F238E27FC236}">
                <a16:creationId xmlns:a16="http://schemas.microsoft.com/office/drawing/2014/main" id="{CD0213DB-4437-0F32-12A1-0960CC386E0D}"/>
              </a:ext>
            </a:extLst>
          </p:cNvPr>
          <p:cNvGrpSpPr/>
          <p:nvPr/>
        </p:nvGrpSpPr>
        <p:grpSpPr>
          <a:xfrm>
            <a:off x="6296924" y="14421924"/>
            <a:ext cx="686593" cy="817421"/>
            <a:chOff x="5957350" y="14292134"/>
            <a:chExt cx="686593" cy="817421"/>
          </a:xfrm>
        </p:grpSpPr>
        <p:sp>
          <p:nvSpPr>
            <p:cNvPr id="1285" name="四角形: 角を丸くする 1284">
              <a:extLst>
                <a:ext uri="{FF2B5EF4-FFF2-40B4-BE49-F238E27FC236}">
                  <a16:creationId xmlns:a16="http://schemas.microsoft.com/office/drawing/2014/main" id="{201AD138-F6A7-330B-ED62-A0D5E578E019}"/>
                </a:ext>
              </a:extLst>
            </p:cNvPr>
            <p:cNvSpPr/>
            <p:nvPr/>
          </p:nvSpPr>
          <p:spPr>
            <a:xfrm>
              <a:off x="5957350" y="14292134"/>
              <a:ext cx="686593" cy="817421"/>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700" b="1" dirty="0">
                  <a:solidFill>
                    <a:schemeClr val="tx1"/>
                  </a:solidFill>
                </a:rPr>
                <a:t>Line Sensors</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endParaRPr kumimoji="1" lang="en-US" altLang="ja-JP" sz="4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NJL7502L x 53</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301" name="Picture 42" descr="照度センサー(フォトトランジスター) 560nm NJL7502L">
              <a:extLst>
                <a:ext uri="{FF2B5EF4-FFF2-40B4-BE49-F238E27FC236}">
                  <a16:creationId xmlns:a16="http://schemas.microsoft.com/office/drawing/2014/main" id="{1B7E8571-A1C9-D7B0-6E1A-916B0330E26A}"/>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43859" t="1" r="43540" b="47054"/>
            <a:stretch/>
          </p:blipFill>
          <p:spPr bwMode="auto">
            <a:xfrm rot="2220274">
              <a:off x="6200439" y="14463407"/>
              <a:ext cx="162204" cy="511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2" name="グループ化 1301">
            <a:extLst>
              <a:ext uri="{FF2B5EF4-FFF2-40B4-BE49-F238E27FC236}">
                <a16:creationId xmlns:a16="http://schemas.microsoft.com/office/drawing/2014/main" id="{21A64775-E642-2143-E0EB-6E12441CB27D}"/>
              </a:ext>
            </a:extLst>
          </p:cNvPr>
          <p:cNvGrpSpPr/>
          <p:nvPr/>
        </p:nvGrpSpPr>
        <p:grpSpPr>
          <a:xfrm>
            <a:off x="3638936" y="14498105"/>
            <a:ext cx="542924" cy="1059209"/>
            <a:chOff x="3339363" y="19229000"/>
            <a:chExt cx="542924" cy="620917"/>
          </a:xfrm>
        </p:grpSpPr>
        <p:sp>
          <p:nvSpPr>
            <p:cNvPr id="1303" name="正方形/長方形 1302">
              <a:extLst>
                <a:ext uri="{FF2B5EF4-FFF2-40B4-BE49-F238E27FC236}">
                  <a16:creationId xmlns:a16="http://schemas.microsoft.com/office/drawing/2014/main" id="{B9C5A1BA-B2F2-53A4-CDBE-62DEF1E12AF5}"/>
                </a:ext>
              </a:extLst>
            </p:cNvPr>
            <p:cNvSpPr/>
            <p:nvPr/>
          </p:nvSpPr>
          <p:spPr>
            <a:xfrm rot="5400000">
              <a:off x="3246560" y="19405423"/>
              <a:ext cx="620917" cy="268071"/>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4" name="テキスト ボックス 1303">
              <a:extLst>
                <a:ext uri="{FF2B5EF4-FFF2-40B4-BE49-F238E27FC236}">
                  <a16:creationId xmlns:a16="http://schemas.microsoft.com/office/drawing/2014/main" id="{4522388E-494F-AD9D-4A4E-C276EC33AC36}"/>
                </a:ext>
              </a:extLst>
            </p:cNvPr>
            <p:cNvSpPr txBox="1"/>
            <p:nvPr/>
          </p:nvSpPr>
          <p:spPr>
            <a:xfrm>
              <a:off x="3339363" y="19493262"/>
              <a:ext cx="542924" cy="1432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305" name="グループ化 1304">
            <a:extLst>
              <a:ext uri="{FF2B5EF4-FFF2-40B4-BE49-F238E27FC236}">
                <a16:creationId xmlns:a16="http://schemas.microsoft.com/office/drawing/2014/main" id="{70E9F59F-596E-0F27-C54B-A7BE3AFAAF17}"/>
              </a:ext>
            </a:extLst>
          </p:cNvPr>
          <p:cNvGrpSpPr/>
          <p:nvPr/>
        </p:nvGrpSpPr>
        <p:grpSpPr>
          <a:xfrm>
            <a:off x="2385482" y="15423798"/>
            <a:ext cx="1913651" cy="1265502"/>
            <a:chOff x="4435957" y="19563669"/>
            <a:chExt cx="1913651" cy="1265810"/>
          </a:xfrm>
        </p:grpSpPr>
        <p:grpSp>
          <p:nvGrpSpPr>
            <p:cNvPr id="1306" name="グループ化 1305">
              <a:extLst>
                <a:ext uri="{FF2B5EF4-FFF2-40B4-BE49-F238E27FC236}">
                  <a16:creationId xmlns:a16="http://schemas.microsoft.com/office/drawing/2014/main" id="{513B5815-DAE5-90F4-4A74-4F5638501C2F}"/>
                </a:ext>
              </a:extLst>
            </p:cNvPr>
            <p:cNvGrpSpPr/>
            <p:nvPr/>
          </p:nvGrpSpPr>
          <p:grpSpPr>
            <a:xfrm>
              <a:off x="4435957" y="19563669"/>
              <a:ext cx="1913651" cy="1265810"/>
              <a:chOff x="3865518" y="19857165"/>
              <a:chExt cx="1913651" cy="1265810"/>
            </a:xfrm>
          </p:grpSpPr>
          <p:grpSp>
            <p:nvGrpSpPr>
              <p:cNvPr id="1309" name="グループ化 1308">
                <a:extLst>
                  <a:ext uri="{FF2B5EF4-FFF2-40B4-BE49-F238E27FC236}">
                    <a16:creationId xmlns:a16="http://schemas.microsoft.com/office/drawing/2014/main" id="{418CB008-7549-24F7-F0EF-AAAE27E6EFE3}"/>
                  </a:ext>
                </a:extLst>
              </p:cNvPr>
              <p:cNvGrpSpPr/>
              <p:nvPr/>
            </p:nvGrpSpPr>
            <p:grpSpPr>
              <a:xfrm>
                <a:off x="3865518" y="19857165"/>
                <a:ext cx="1841988" cy="1265810"/>
                <a:chOff x="3676966" y="19838188"/>
                <a:chExt cx="1841988" cy="1265810"/>
              </a:xfrm>
            </p:grpSpPr>
            <p:sp>
              <p:nvSpPr>
                <p:cNvPr id="1312" name="四角形: 角を丸くする 1311">
                  <a:extLst>
                    <a:ext uri="{FF2B5EF4-FFF2-40B4-BE49-F238E27FC236}">
                      <a16:creationId xmlns:a16="http://schemas.microsoft.com/office/drawing/2014/main" id="{EB74318C-3A5F-5F09-47FC-B5230DFAF447}"/>
                    </a:ext>
                  </a:extLst>
                </p:cNvPr>
                <p:cNvSpPr/>
                <p:nvPr/>
              </p:nvSpPr>
              <p:spPr>
                <a:xfrm>
                  <a:off x="3676966" y="19838188"/>
                  <a:ext cx="1841988" cy="1265810"/>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200" b="1" dirty="0">
                    <a:solidFill>
                      <a:schemeClr val="tx1"/>
                    </a:solidFill>
                  </a:endParaRPr>
                </a:p>
                <a:p>
                  <a:pPr algn="ctr"/>
                  <a:r>
                    <a:rPr kumimoji="1" lang="en-US" altLang="ja-JP" sz="1050" b="1" dirty="0">
                      <a:solidFill>
                        <a:schemeClr val="tx1"/>
                      </a:solidFill>
                    </a:rPr>
                    <a:t>Vision System</a:t>
                  </a:r>
                </a:p>
                <a:p>
                  <a:endParaRPr kumimoji="1" lang="en-US" altLang="ja-JP" sz="11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1313" name="Picture 22" descr="取扱を終了した商品です］OpenMV Cam H7 R2 SEN-18982 67-0427-62 【AXEL】 アズワン">
                  <a:extLst>
                    <a:ext uri="{FF2B5EF4-FFF2-40B4-BE49-F238E27FC236}">
                      <a16:creationId xmlns:a16="http://schemas.microsoft.com/office/drawing/2014/main" id="{4C41E3CE-DB94-CF2F-DB4A-2626FB46C53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7592" r="15406"/>
                <a:stretch/>
              </p:blipFill>
              <p:spPr bwMode="auto">
                <a:xfrm>
                  <a:off x="3861946" y="20135003"/>
                  <a:ext cx="581072" cy="722696"/>
                </a:xfrm>
                <a:prstGeom prst="rect">
                  <a:avLst/>
                </a:prstGeom>
                <a:noFill/>
                <a:extLst>
                  <a:ext uri="{909E8E84-426E-40DD-AFC4-6F175D3DCCD1}">
                    <a14:hiddenFill xmlns:a14="http://schemas.microsoft.com/office/drawing/2010/main">
                      <a:solidFill>
                        <a:srgbClr val="FFFFFF"/>
                      </a:solidFill>
                    </a14:hiddenFill>
                  </a:ext>
                </a:extLst>
              </p:spPr>
            </p:pic>
          </p:grpSp>
          <p:sp>
            <p:nvSpPr>
              <p:cNvPr id="1310" name="十字形 1309">
                <a:extLst>
                  <a:ext uri="{FF2B5EF4-FFF2-40B4-BE49-F238E27FC236}">
                    <a16:creationId xmlns:a16="http://schemas.microsoft.com/office/drawing/2014/main" id="{6CF1F88C-38D0-947B-67B6-DF004EC8113E}"/>
                  </a:ext>
                </a:extLst>
              </p:cNvPr>
              <p:cNvSpPr/>
              <p:nvPr/>
            </p:nvSpPr>
            <p:spPr>
              <a:xfrm>
                <a:off x="4682956" y="20354066"/>
                <a:ext cx="207587" cy="207587"/>
              </a:xfrm>
              <a:prstGeom prst="plus">
                <a:avLst>
                  <a:gd name="adj" fmla="val 38445"/>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1" name="テキスト ボックス 1310">
                <a:extLst>
                  <a:ext uri="{FF2B5EF4-FFF2-40B4-BE49-F238E27FC236}">
                    <a16:creationId xmlns:a16="http://schemas.microsoft.com/office/drawing/2014/main" id="{51206CF1-C04E-111F-19C2-6D41E5C62CEC}"/>
                  </a:ext>
                </a:extLst>
              </p:cNvPr>
              <p:cNvSpPr txBox="1"/>
              <p:nvPr/>
            </p:nvSpPr>
            <p:spPr>
              <a:xfrm>
                <a:off x="4717017" y="20815198"/>
                <a:ext cx="1062152" cy="307777"/>
              </a:xfrm>
              <a:prstGeom prst="rect">
                <a:avLst/>
              </a:prstGeom>
              <a:noFill/>
            </p:spPr>
            <p:txBody>
              <a:bodyPr wrap="square" rtlCol="0">
                <a:spAutoFit/>
              </a:bodyPr>
              <a:lstStyle/>
              <a:p>
                <a:pPr algn="ctr"/>
                <a:r>
                  <a:rPr kumimoji="1" lang="en-US" altLang="ja-JP" sz="700" dirty="0"/>
                  <a:t>Omnidirectional</a:t>
                </a:r>
                <a:br>
                  <a:rPr kumimoji="1" lang="en-US" altLang="ja-JP" sz="700" dirty="0"/>
                </a:br>
                <a:r>
                  <a:rPr kumimoji="1" lang="en-US" altLang="ja-JP" sz="700" dirty="0"/>
                  <a:t>Mirror</a:t>
                </a:r>
                <a:endParaRPr kumimoji="1" lang="en-US" altLang="ja-JP" sz="600" dirty="0"/>
              </a:p>
            </p:txBody>
          </p:sp>
        </p:grpSp>
        <p:sp>
          <p:nvSpPr>
            <p:cNvPr id="1307" name="テキスト ボックス 1306">
              <a:extLst>
                <a:ext uri="{FF2B5EF4-FFF2-40B4-BE49-F238E27FC236}">
                  <a16:creationId xmlns:a16="http://schemas.microsoft.com/office/drawing/2014/main" id="{0EBDB28D-50F8-090C-DB8B-BA25D8CDE7CB}"/>
                </a:ext>
              </a:extLst>
            </p:cNvPr>
            <p:cNvSpPr txBox="1"/>
            <p:nvPr/>
          </p:nvSpPr>
          <p:spPr>
            <a:xfrm>
              <a:off x="4545953" y="20586970"/>
              <a:ext cx="1062152" cy="200055"/>
            </a:xfrm>
            <a:prstGeom prst="rect">
              <a:avLst/>
            </a:prstGeom>
            <a:noFill/>
          </p:spPr>
          <p:txBody>
            <a:bodyPr wrap="square" rtlCol="0">
              <a:spAutoFit/>
            </a:bodyPr>
            <a:lstStyle/>
            <a:p>
              <a:r>
                <a:rPr kumimoji="1" lang="en-US" altLang="ja-JP" sz="700" dirty="0">
                  <a:solidFill>
                    <a:schemeClr val="tx1"/>
                  </a:solidFill>
                </a:rPr>
                <a:t>OpenMV H7 x 1</a:t>
              </a:r>
            </a:p>
          </p:txBody>
        </p:sp>
        <p:pic>
          <p:nvPicPr>
            <p:cNvPr id="1308" name="Picture 20">
              <a:extLst>
                <a:ext uri="{FF2B5EF4-FFF2-40B4-BE49-F238E27FC236}">
                  <a16:creationId xmlns:a16="http://schemas.microsoft.com/office/drawing/2014/main" id="{AFE94C04-D167-5FF8-95EB-FBF33A4426F8}"/>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195" t="30188" r="39160" b="26986"/>
            <a:stretch/>
          </p:blipFill>
          <p:spPr bwMode="auto">
            <a:xfrm>
              <a:off x="5539145" y="19899010"/>
              <a:ext cx="579744" cy="655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0" name="グループ化 1339">
            <a:extLst>
              <a:ext uri="{FF2B5EF4-FFF2-40B4-BE49-F238E27FC236}">
                <a16:creationId xmlns:a16="http://schemas.microsoft.com/office/drawing/2014/main" id="{A8584638-A0A7-07EC-E720-5A4962EBCDB6}"/>
              </a:ext>
            </a:extLst>
          </p:cNvPr>
          <p:cNvGrpSpPr/>
          <p:nvPr/>
        </p:nvGrpSpPr>
        <p:grpSpPr>
          <a:xfrm>
            <a:off x="3905703" y="14517391"/>
            <a:ext cx="1214085" cy="999885"/>
            <a:chOff x="4011434" y="14519332"/>
            <a:chExt cx="1214085" cy="999885"/>
          </a:xfrm>
        </p:grpSpPr>
        <p:sp>
          <p:nvSpPr>
            <p:cNvPr id="1316" name="正方形/長方形 1315">
              <a:extLst>
                <a:ext uri="{FF2B5EF4-FFF2-40B4-BE49-F238E27FC236}">
                  <a16:creationId xmlns:a16="http://schemas.microsoft.com/office/drawing/2014/main" id="{5CD1E96F-BC42-AD1B-6DB0-A6A2B31D2F57}"/>
                </a:ext>
              </a:extLst>
            </p:cNvPr>
            <p:cNvSpPr/>
            <p:nvPr/>
          </p:nvSpPr>
          <p:spPr>
            <a:xfrm rot="5400000">
              <a:off x="4111021" y="14880726"/>
              <a:ext cx="999885" cy="277097"/>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19" name="テキスト ボックス 1318">
              <a:extLst>
                <a:ext uri="{FF2B5EF4-FFF2-40B4-BE49-F238E27FC236}">
                  <a16:creationId xmlns:a16="http://schemas.microsoft.com/office/drawing/2014/main" id="{9BDF1421-2516-C3EE-83BA-B0DEF3D0C72E}"/>
                </a:ext>
              </a:extLst>
            </p:cNvPr>
            <p:cNvSpPr txBox="1"/>
            <p:nvPr/>
          </p:nvSpPr>
          <p:spPr>
            <a:xfrm>
              <a:off x="4011434" y="14799881"/>
              <a:ext cx="1214085" cy="369332"/>
            </a:xfrm>
            <a:prstGeom prst="rect">
              <a:avLst/>
            </a:prstGeom>
            <a:noFill/>
          </p:spPr>
          <p:txBody>
            <a:bodyPr wrap="square" rtlCol="0">
              <a:spAutoFit/>
            </a:bodyPr>
            <a:lstStyle/>
            <a:p>
              <a:pPr algn="ctr"/>
              <a:r>
                <a:rPr kumimoji="1" lang="en-US" altLang="ja-JP" sz="900" b="1" dirty="0"/>
                <a:t>I²C </a:t>
              </a:r>
            </a:p>
            <a:p>
              <a:pPr algn="ctr"/>
              <a:r>
                <a:rPr kumimoji="1" lang="en-US" altLang="ja-JP" sz="900" b="1" dirty="0"/>
                <a:t>Digital x 3 </a:t>
              </a:r>
              <a:endParaRPr kumimoji="1" lang="ja-JP" altLang="en-US" sz="900" b="1" dirty="0"/>
            </a:p>
          </p:txBody>
        </p:sp>
      </p:grpSp>
      <p:grpSp>
        <p:nvGrpSpPr>
          <p:cNvPr id="1320" name="グループ化 1319">
            <a:extLst>
              <a:ext uri="{FF2B5EF4-FFF2-40B4-BE49-F238E27FC236}">
                <a16:creationId xmlns:a16="http://schemas.microsoft.com/office/drawing/2014/main" id="{F63C26FD-8DDF-FDEF-BCB1-9FFCEBC7C9D3}"/>
              </a:ext>
            </a:extLst>
          </p:cNvPr>
          <p:cNvGrpSpPr/>
          <p:nvPr/>
        </p:nvGrpSpPr>
        <p:grpSpPr>
          <a:xfrm>
            <a:off x="4290036" y="15287748"/>
            <a:ext cx="1080295" cy="1396607"/>
            <a:chOff x="6080327" y="19722113"/>
            <a:chExt cx="1080295" cy="1396607"/>
          </a:xfrm>
        </p:grpSpPr>
        <p:sp>
          <p:nvSpPr>
            <p:cNvPr id="1321" name="四角形: 角を丸くする 1320">
              <a:extLst>
                <a:ext uri="{FF2B5EF4-FFF2-40B4-BE49-F238E27FC236}">
                  <a16:creationId xmlns:a16="http://schemas.microsoft.com/office/drawing/2014/main" id="{0283534E-F9E8-638C-FF0E-76B3EB3C5972}"/>
                </a:ext>
              </a:extLst>
            </p:cNvPr>
            <p:cNvSpPr/>
            <p:nvPr/>
          </p:nvSpPr>
          <p:spPr>
            <a:xfrm>
              <a:off x="6080327" y="19722113"/>
              <a:ext cx="1029918" cy="139660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322" name="Picture 24" descr="ESP8255でSSD1306を駆動">
              <a:extLst>
                <a:ext uri="{FF2B5EF4-FFF2-40B4-BE49-F238E27FC236}">
                  <a16:creationId xmlns:a16="http://schemas.microsoft.com/office/drawing/2014/main" id="{8294C568-539E-53FF-7C76-208A6FE181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751" t="8366" r="23082" b="8935"/>
            <a:stretch/>
          </p:blipFill>
          <p:spPr bwMode="auto">
            <a:xfrm>
              <a:off x="6155644" y="20017140"/>
              <a:ext cx="414008" cy="355549"/>
            </a:xfrm>
            <a:prstGeom prst="rect">
              <a:avLst/>
            </a:prstGeom>
            <a:noFill/>
            <a:extLst>
              <a:ext uri="{909E8E84-426E-40DD-AFC4-6F175D3DCCD1}">
                <a14:hiddenFill xmlns:a14="http://schemas.microsoft.com/office/drawing/2010/main">
                  <a:solidFill>
                    <a:srgbClr val="FFFFFF"/>
                  </a:solidFill>
                </a14:hiddenFill>
              </a:ext>
            </a:extLst>
          </p:spPr>
        </p:pic>
        <p:sp>
          <p:nvSpPr>
            <p:cNvPr id="1323" name="テキスト ボックス 1322">
              <a:extLst>
                <a:ext uri="{FF2B5EF4-FFF2-40B4-BE49-F238E27FC236}">
                  <a16:creationId xmlns:a16="http://schemas.microsoft.com/office/drawing/2014/main" id="{928F7F11-BB44-6A94-32E0-B3218FE675BC}"/>
                </a:ext>
              </a:extLst>
            </p:cNvPr>
            <p:cNvSpPr txBox="1"/>
            <p:nvPr/>
          </p:nvSpPr>
          <p:spPr>
            <a:xfrm>
              <a:off x="6559267" y="19977308"/>
              <a:ext cx="601355" cy="415498"/>
            </a:xfrm>
            <a:prstGeom prst="rect">
              <a:avLst/>
            </a:prstGeom>
            <a:noFill/>
          </p:spPr>
          <p:txBody>
            <a:bodyPr wrap="square" rtlCol="0">
              <a:spAutoFit/>
            </a:bodyPr>
            <a:lstStyle/>
            <a:p>
              <a:r>
                <a:rPr kumimoji="1" lang="en-US" altLang="ja-JP" sz="700" b="1" dirty="0"/>
                <a:t>O-LED </a:t>
              </a:r>
            </a:p>
            <a:p>
              <a:r>
                <a:rPr kumimoji="1" lang="en-US" altLang="ja-JP" sz="700" b="1" dirty="0"/>
                <a:t>Display</a:t>
              </a:r>
            </a:p>
            <a:p>
              <a:endParaRPr kumimoji="1" lang="en-US" altLang="ja-JP" sz="100" b="1" dirty="0"/>
            </a:p>
            <a:p>
              <a:r>
                <a:rPr kumimoji="1" lang="en-US" altLang="ja-JP" sz="600" dirty="0"/>
                <a:t>SSD1306 x 1</a:t>
              </a:r>
              <a:endParaRPr kumimoji="1" lang="en-US" altLang="ja-JP" sz="700" dirty="0"/>
            </a:p>
          </p:txBody>
        </p:sp>
        <p:sp>
          <p:nvSpPr>
            <p:cNvPr id="1324" name="十字形 1323">
              <a:extLst>
                <a:ext uri="{FF2B5EF4-FFF2-40B4-BE49-F238E27FC236}">
                  <a16:creationId xmlns:a16="http://schemas.microsoft.com/office/drawing/2014/main" id="{B630D4D8-138F-6784-A509-2277F1C9BC24}"/>
                </a:ext>
              </a:extLst>
            </p:cNvPr>
            <p:cNvSpPr/>
            <p:nvPr/>
          </p:nvSpPr>
          <p:spPr>
            <a:xfrm>
              <a:off x="6532133" y="204290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5" name="テキスト ボックス 1324">
              <a:extLst>
                <a:ext uri="{FF2B5EF4-FFF2-40B4-BE49-F238E27FC236}">
                  <a16:creationId xmlns:a16="http://schemas.microsoft.com/office/drawing/2014/main" id="{730FAC90-F10C-98D0-B480-9A9BD9782AD4}"/>
                </a:ext>
              </a:extLst>
            </p:cNvPr>
            <p:cNvSpPr txBox="1"/>
            <p:nvPr/>
          </p:nvSpPr>
          <p:spPr>
            <a:xfrm>
              <a:off x="6097247" y="20640567"/>
              <a:ext cx="1062152" cy="430887"/>
            </a:xfrm>
            <a:prstGeom prst="rect">
              <a:avLst/>
            </a:prstGeom>
            <a:noFill/>
          </p:spPr>
          <p:txBody>
            <a:bodyPr wrap="square" rtlCol="0">
              <a:spAutoFit/>
            </a:bodyPr>
            <a:lstStyle/>
            <a:p>
              <a:pPr algn="ctr"/>
              <a:r>
                <a:rPr kumimoji="1" lang="en-US" altLang="ja-JP" sz="800" b="1" dirty="0"/>
                <a:t>Tactile Switch x 3</a:t>
              </a:r>
            </a:p>
            <a:p>
              <a:r>
                <a:rPr kumimoji="1" lang="en-US" altLang="ja-JP" sz="700" dirty="0"/>
                <a:t>( For switching</a:t>
              </a:r>
            </a:p>
            <a:p>
              <a:r>
                <a:rPr kumimoji="1" lang="en-US" altLang="ja-JP" sz="700" dirty="0"/>
                <a:t>                robot’s mode)</a:t>
              </a:r>
            </a:p>
          </p:txBody>
        </p:sp>
      </p:grpSp>
      <p:grpSp>
        <p:nvGrpSpPr>
          <p:cNvPr id="1326" name="グループ化 1325">
            <a:extLst>
              <a:ext uri="{FF2B5EF4-FFF2-40B4-BE49-F238E27FC236}">
                <a16:creationId xmlns:a16="http://schemas.microsoft.com/office/drawing/2014/main" id="{E8996542-9F74-DE99-A81D-5E824A3EC724}"/>
              </a:ext>
            </a:extLst>
          </p:cNvPr>
          <p:cNvGrpSpPr/>
          <p:nvPr/>
        </p:nvGrpSpPr>
        <p:grpSpPr>
          <a:xfrm rot="2702922">
            <a:off x="3665057" y="18798360"/>
            <a:ext cx="215444" cy="809884"/>
            <a:chOff x="4478878" y="19161786"/>
            <a:chExt cx="215444" cy="497441"/>
          </a:xfrm>
        </p:grpSpPr>
        <p:sp>
          <p:nvSpPr>
            <p:cNvPr id="1327" name="正方形/長方形 1326">
              <a:extLst>
                <a:ext uri="{FF2B5EF4-FFF2-40B4-BE49-F238E27FC236}">
                  <a16:creationId xmlns:a16="http://schemas.microsoft.com/office/drawing/2014/main" id="{1114B0AD-8432-E4C9-164C-5D26C177C701}"/>
                </a:ext>
              </a:extLst>
            </p:cNvPr>
            <p:cNvSpPr/>
            <p:nvPr/>
          </p:nvSpPr>
          <p:spPr>
            <a:xfrm rot="5400000">
              <a:off x="4358531" y="19374509"/>
              <a:ext cx="456524" cy="112912"/>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8" name="テキスト ボックス 1327">
              <a:extLst>
                <a:ext uri="{FF2B5EF4-FFF2-40B4-BE49-F238E27FC236}">
                  <a16:creationId xmlns:a16="http://schemas.microsoft.com/office/drawing/2014/main" id="{E87F2D83-B58D-E0C1-1EF2-45CFFC1601AD}"/>
                </a:ext>
              </a:extLst>
            </p:cNvPr>
            <p:cNvSpPr txBox="1"/>
            <p:nvPr/>
          </p:nvSpPr>
          <p:spPr>
            <a:xfrm rot="16125886">
              <a:off x="4419865" y="19220799"/>
              <a:ext cx="333470"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072" name="グループ化 1071">
            <a:extLst>
              <a:ext uri="{FF2B5EF4-FFF2-40B4-BE49-F238E27FC236}">
                <a16:creationId xmlns:a16="http://schemas.microsoft.com/office/drawing/2014/main" id="{56A415FA-7148-F4A8-8E02-62FFE0B5AEEF}"/>
              </a:ext>
            </a:extLst>
          </p:cNvPr>
          <p:cNvGrpSpPr/>
          <p:nvPr/>
        </p:nvGrpSpPr>
        <p:grpSpPr>
          <a:xfrm>
            <a:off x="3879020" y="18110716"/>
            <a:ext cx="1206017" cy="928105"/>
            <a:chOff x="2453964" y="18110429"/>
            <a:chExt cx="1206017" cy="928105"/>
          </a:xfrm>
        </p:grpSpPr>
        <p:sp>
          <p:nvSpPr>
            <p:cNvPr id="1069" name="四角形: 角を丸くする 1068">
              <a:extLst>
                <a:ext uri="{FF2B5EF4-FFF2-40B4-BE49-F238E27FC236}">
                  <a16:creationId xmlns:a16="http://schemas.microsoft.com/office/drawing/2014/main" id="{1147C30B-BEF0-F9FC-EBE0-010C25844703}"/>
                </a:ext>
              </a:extLst>
            </p:cNvPr>
            <p:cNvSpPr/>
            <p:nvPr/>
          </p:nvSpPr>
          <p:spPr>
            <a:xfrm>
              <a:off x="2453964" y="18110429"/>
              <a:ext cx="1206017" cy="92810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Main Controller</a:t>
              </a:r>
            </a:p>
            <a:p>
              <a:endParaRPr kumimoji="1" lang="en-US" altLang="ja-JP" sz="1050" b="1" dirty="0">
                <a:solidFill>
                  <a:schemeClr val="tx1"/>
                </a:solidFill>
              </a:endParaRPr>
            </a:p>
            <a:p>
              <a:endParaRPr kumimoji="1" lang="en-US" altLang="ja-JP" sz="1050" b="1" dirty="0">
                <a:solidFill>
                  <a:schemeClr val="tx1"/>
                </a:solidFill>
              </a:endParaRPr>
            </a:p>
            <a:p>
              <a:endParaRPr kumimoji="1" lang="en-US" altLang="ja-JP" sz="400" b="1" dirty="0">
                <a:solidFill>
                  <a:schemeClr val="tx1"/>
                </a:solidFill>
              </a:endParaRPr>
            </a:p>
            <a:p>
              <a:pPr algn="ctr"/>
              <a:br>
                <a:rPr kumimoji="1" lang="en-US" altLang="ja-JP" sz="1050" b="1" dirty="0">
                  <a:solidFill>
                    <a:schemeClr val="tx1"/>
                  </a:solidFill>
                </a:rPr>
              </a:br>
              <a:r>
                <a:rPr kumimoji="1" lang="en-US" altLang="ja-JP" sz="700" dirty="0">
                  <a:solidFill>
                    <a:schemeClr val="tx1"/>
                  </a:solidFill>
                </a:rPr>
                <a:t>Teensy 4.0</a:t>
              </a:r>
            </a:p>
            <a:p>
              <a:pPr algn="r"/>
              <a:endParaRPr kumimoji="1" lang="en-US" altLang="ja-JP" sz="600" dirty="0">
                <a:solidFill>
                  <a:schemeClr val="tx1"/>
                </a:solidFill>
              </a:endParaRPr>
            </a:p>
          </p:txBody>
        </p:sp>
        <p:pic>
          <p:nvPicPr>
            <p:cNvPr id="1071" name="Picture 12" descr="Teensy® 4.0">
              <a:extLst>
                <a:ext uri="{FF2B5EF4-FFF2-40B4-BE49-F238E27FC236}">
                  <a16:creationId xmlns:a16="http://schemas.microsoft.com/office/drawing/2014/main" id="{4F4ED0E9-A2C1-A53C-B00A-2269B371290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89309" y="18414972"/>
              <a:ext cx="906028" cy="440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33" name="グループ化 1332">
            <a:extLst>
              <a:ext uri="{FF2B5EF4-FFF2-40B4-BE49-F238E27FC236}">
                <a16:creationId xmlns:a16="http://schemas.microsoft.com/office/drawing/2014/main" id="{CD51AD86-9F8A-56F8-1BFD-FF85DA15E4C4}"/>
              </a:ext>
            </a:extLst>
          </p:cNvPr>
          <p:cNvGrpSpPr/>
          <p:nvPr/>
        </p:nvGrpSpPr>
        <p:grpSpPr>
          <a:xfrm>
            <a:off x="2833315" y="19158817"/>
            <a:ext cx="846030" cy="911888"/>
            <a:chOff x="2833315" y="19158817"/>
            <a:chExt cx="846030" cy="911888"/>
          </a:xfrm>
        </p:grpSpPr>
        <p:sp>
          <p:nvSpPr>
            <p:cNvPr id="1330" name="四角形: 角を丸くする 1329">
              <a:extLst>
                <a:ext uri="{FF2B5EF4-FFF2-40B4-BE49-F238E27FC236}">
                  <a16:creationId xmlns:a16="http://schemas.microsoft.com/office/drawing/2014/main" id="{E2A61821-D308-C459-B58A-EAF1F175B356}"/>
                </a:ext>
              </a:extLst>
            </p:cNvPr>
            <p:cNvSpPr/>
            <p:nvPr/>
          </p:nvSpPr>
          <p:spPr>
            <a:xfrm>
              <a:off x="2833315" y="19158817"/>
              <a:ext cx="846030" cy="91188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800" b="1" dirty="0">
                  <a:solidFill>
                    <a:schemeClr val="tx1"/>
                  </a:solidFill>
                </a:rPr>
                <a:t>Wireless</a:t>
              </a:r>
            </a:p>
            <a:p>
              <a:pPr algn="ctr"/>
              <a:r>
                <a:rPr kumimoji="1" lang="en-US" altLang="ja-JP" sz="800" b="1" dirty="0">
                  <a:solidFill>
                    <a:schemeClr val="tx1"/>
                  </a:solidFill>
                </a:rPr>
                <a:t>Communication</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400" b="1" dirty="0">
                <a:solidFill>
                  <a:schemeClr val="tx1"/>
                </a:solidFill>
              </a:endParaRPr>
            </a:p>
            <a:p>
              <a:pPr algn="ctr"/>
              <a:endParaRPr kumimoji="1" lang="en-US" altLang="ja-JP" sz="8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Twelite UART</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1332" name="Picture 44" descr="TWELITE UART-トワイライトユーアート - MONO-WIRELESS.COM">
              <a:extLst>
                <a:ext uri="{FF2B5EF4-FFF2-40B4-BE49-F238E27FC236}">
                  <a16:creationId xmlns:a16="http://schemas.microsoft.com/office/drawing/2014/main" id="{DA5AF953-237D-D891-447D-EEE5F4F386CE}"/>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9682" t="12156" r="7560" b="9211"/>
            <a:stretch/>
          </p:blipFill>
          <p:spPr bwMode="auto">
            <a:xfrm>
              <a:off x="3024654" y="19478057"/>
              <a:ext cx="468649" cy="445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34" name="グループ化 1333">
            <a:extLst>
              <a:ext uri="{FF2B5EF4-FFF2-40B4-BE49-F238E27FC236}">
                <a16:creationId xmlns:a16="http://schemas.microsoft.com/office/drawing/2014/main" id="{3D6D3344-D45D-BE18-DF6D-68641A4D316F}"/>
              </a:ext>
            </a:extLst>
          </p:cNvPr>
          <p:cNvGrpSpPr/>
          <p:nvPr/>
        </p:nvGrpSpPr>
        <p:grpSpPr>
          <a:xfrm rot="5400000">
            <a:off x="3253853" y="14169154"/>
            <a:ext cx="215444" cy="768953"/>
            <a:chOff x="4482657" y="19186926"/>
            <a:chExt cx="215444" cy="472301"/>
          </a:xfrm>
        </p:grpSpPr>
        <p:sp>
          <p:nvSpPr>
            <p:cNvPr id="1335" name="正方形/長方形 1334">
              <a:extLst>
                <a:ext uri="{FF2B5EF4-FFF2-40B4-BE49-F238E27FC236}">
                  <a16:creationId xmlns:a16="http://schemas.microsoft.com/office/drawing/2014/main" id="{B226B267-AF80-F99B-AA62-24BA65376D1E}"/>
                </a:ext>
              </a:extLst>
            </p:cNvPr>
            <p:cNvSpPr/>
            <p:nvPr/>
          </p:nvSpPr>
          <p:spPr>
            <a:xfrm rot="5400000">
              <a:off x="4358531" y="19374509"/>
              <a:ext cx="456524" cy="112912"/>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6" name="テキスト ボックス 1335">
              <a:extLst>
                <a:ext uri="{FF2B5EF4-FFF2-40B4-BE49-F238E27FC236}">
                  <a16:creationId xmlns:a16="http://schemas.microsoft.com/office/drawing/2014/main" id="{E1483CD7-5321-46C8-9433-7CC1DF74E4C6}"/>
                </a:ext>
              </a:extLst>
            </p:cNvPr>
            <p:cNvSpPr txBox="1"/>
            <p:nvPr/>
          </p:nvSpPr>
          <p:spPr>
            <a:xfrm rot="16167088">
              <a:off x="4423644" y="19245939"/>
              <a:ext cx="333470"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337" name="グループ化 1336">
            <a:extLst>
              <a:ext uri="{FF2B5EF4-FFF2-40B4-BE49-F238E27FC236}">
                <a16:creationId xmlns:a16="http://schemas.microsoft.com/office/drawing/2014/main" id="{2BDD7AED-FECA-E0BC-A9B6-FE5A21A12E5F}"/>
              </a:ext>
            </a:extLst>
          </p:cNvPr>
          <p:cNvGrpSpPr/>
          <p:nvPr/>
        </p:nvGrpSpPr>
        <p:grpSpPr>
          <a:xfrm>
            <a:off x="2390974" y="14479584"/>
            <a:ext cx="846030" cy="911888"/>
            <a:chOff x="2833315" y="18964086"/>
            <a:chExt cx="846030" cy="911888"/>
          </a:xfrm>
        </p:grpSpPr>
        <p:sp>
          <p:nvSpPr>
            <p:cNvPr id="1338" name="四角形: 角を丸くする 1337">
              <a:extLst>
                <a:ext uri="{FF2B5EF4-FFF2-40B4-BE49-F238E27FC236}">
                  <a16:creationId xmlns:a16="http://schemas.microsoft.com/office/drawing/2014/main" id="{E41FE8FA-B58C-75E3-8642-CD84576803B7}"/>
                </a:ext>
              </a:extLst>
            </p:cNvPr>
            <p:cNvSpPr/>
            <p:nvPr/>
          </p:nvSpPr>
          <p:spPr>
            <a:xfrm>
              <a:off x="2833315" y="18964086"/>
              <a:ext cx="846030" cy="91188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800" b="1" dirty="0">
                  <a:solidFill>
                    <a:schemeClr val="tx1"/>
                  </a:solidFill>
                </a:rPr>
                <a:t>Wireless</a:t>
              </a:r>
            </a:p>
            <a:p>
              <a:pPr algn="ctr"/>
              <a:r>
                <a:rPr kumimoji="1" lang="en-US" altLang="ja-JP" sz="800" b="1" dirty="0">
                  <a:solidFill>
                    <a:schemeClr val="tx1"/>
                  </a:solidFill>
                </a:rPr>
                <a:t>Communication</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400" b="1" dirty="0">
                <a:solidFill>
                  <a:schemeClr val="tx1"/>
                </a:solidFill>
              </a:endParaRPr>
            </a:p>
            <a:p>
              <a:pPr algn="ctr"/>
              <a:endParaRPr kumimoji="1" lang="en-US" altLang="ja-JP" sz="8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Twelite UART</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1339" name="Picture 44" descr="TWELITE UART-トワイライトユーアート - MONO-WIRELESS.COM">
              <a:extLst>
                <a:ext uri="{FF2B5EF4-FFF2-40B4-BE49-F238E27FC236}">
                  <a16:creationId xmlns:a16="http://schemas.microsoft.com/office/drawing/2014/main" id="{03AEBAB9-61C8-C3C6-9925-B84F7ECC997F}"/>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9682" t="12156" r="7560" b="9211"/>
            <a:stretch/>
          </p:blipFill>
          <p:spPr bwMode="auto">
            <a:xfrm>
              <a:off x="3024654" y="19301861"/>
              <a:ext cx="468649" cy="445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8" name="グループ化 1197">
            <a:extLst>
              <a:ext uri="{FF2B5EF4-FFF2-40B4-BE49-F238E27FC236}">
                <a16:creationId xmlns:a16="http://schemas.microsoft.com/office/drawing/2014/main" id="{8C056F84-73DC-2B51-D2EA-3B70817C5BC9}"/>
              </a:ext>
            </a:extLst>
          </p:cNvPr>
          <p:cNvGrpSpPr/>
          <p:nvPr/>
        </p:nvGrpSpPr>
        <p:grpSpPr>
          <a:xfrm>
            <a:off x="3597925" y="13699537"/>
            <a:ext cx="1206017" cy="928105"/>
            <a:chOff x="2453964" y="18110429"/>
            <a:chExt cx="1206017" cy="928105"/>
          </a:xfrm>
        </p:grpSpPr>
        <p:sp>
          <p:nvSpPr>
            <p:cNvPr id="1199" name="四角形: 角を丸くする 1198">
              <a:extLst>
                <a:ext uri="{FF2B5EF4-FFF2-40B4-BE49-F238E27FC236}">
                  <a16:creationId xmlns:a16="http://schemas.microsoft.com/office/drawing/2014/main" id="{7F1A396E-2930-6F27-8F1C-02CA8344BD8D}"/>
                </a:ext>
              </a:extLst>
            </p:cNvPr>
            <p:cNvSpPr/>
            <p:nvPr/>
          </p:nvSpPr>
          <p:spPr>
            <a:xfrm>
              <a:off x="2453964" y="18110429"/>
              <a:ext cx="1206017" cy="92810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Main Controller</a:t>
              </a:r>
            </a:p>
            <a:p>
              <a:endParaRPr kumimoji="1" lang="en-US" altLang="ja-JP" sz="1050" b="1" dirty="0">
                <a:solidFill>
                  <a:schemeClr val="tx1"/>
                </a:solidFill>
              </a:endParaRPr>
            </a:p>
            <a:p>
              <a:endParaRPr kumimoji="1" lang="en-US" altLang="ja-JP" sz="1050" b="1" dirty="0">
                <a:solidFill>
                  <a:schemeClr val="tx1"/>
                </a:solidFill>
              </a:endParaRPr>
            </a:p>
            <a:p>
              <a:endParaRPr kumimoji="1" lang="en-US" altLang="ja-JP" sz="400" b="1" dirty="0">
                <a:solidFill>
                  <a:schemeClr val="tx1"/>
                </a:solidFill>
              </a:endParaRPr>
            </a:p>
            <a:p>
              <a:pPr algn="ctr"/>
              <a:br>
                <a:rPr kumimoji="1" lang="en-US" altLang="ja-JP" sz="1050" b="1" dirty="0">
                  <a:solidFill>
                    <a:schemeClr val="tx1"/>
                  </a:solidFill>
                </a:rPr>
              </a:br>
              <a:r>
                <a:rPr kumimoji="1" lang="en-US" altLang="ja-JP" sz="700" dirty="0">
                  <a:solidFill>
                    <a:schemeClr val="tx1"/>
                  </a:solidFill>
                </a:rPr>
                <a:t>Teensy 4.0</a:t>
              </a:r>
            </a:p>
            <a:p>
              <a:pPr algn="r"/>
              <a:endParaRPr kumimoji="1" lang="en-US" altLang="ja-JP" sz="600" dirty="0">
                <a:solidFill>
                  <a:schemeClr val="tx1"/>
                </a:solidFill>
              </a:endParaRPr>
            </a:p>
          </p:txBody>
        </p:sp>
        <p:pic>
          <p:nvPicPr>
            <p:cNvPr id="1200" name="Picture 12" descr="Teensy® 4.0">
              <a:extLst>
                <a:ext uri="{FF2B5EF4-FFF2-40B4-BE49-F238E27FC236}">
                  <a16:creationId xmlns:a16="http://schemas.microsoft.com/office/drawing/2014/main" id="{01313348-ECF7-DFD9-BA60-73ECB6BCC50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89309" y="18414972"/>
              <a:ext cx="906028" cy="440239"/>
            </a:xfrm>
            <a:prstGeom prst="rect">
              <a:avLst/>
            </a:prstGeom>
            <a:noFill/>
            <a:extLst>
              <a:ext uri="{909E8E84-426E-40DD-AFC4-6F175D3DCCD1}">
                <a14:hiddenFill xmlns:a14="http://schemas.microsoft.com/office/drawing/2010/main">
                  <a:solidFill>
                    <a:srgbClr val="FFFFFF"/>
                  </a:solidFill>
                </a14:hiddenFill>
              </a:ext>
            </a:extLst>
          </p:spPr>
        </p:pic>
      </p:grpSp>
      <p:pic>
        <p:nvPicPr>
          <p:cNvPr id="1342" name="Picture 46">
            <a:extLst>
              <a:ext uri="{FF2B5EF4-FFF2-40B4-BE49-F238E27FC236}">
                <a16:creationId xmlns:a16="http://schemas.microsoft.com/office/drawing/2014/main" id="{472B206F-EEBE-4F11-45BE-99A7B3BAE33D}"/>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8916" t="18784" r="14181" b="21620"/>
          <a:stretch/>
        </p:blipFill>
        <p:spPr bwMode="auto">
          <a:xfrm>
            <a:off x="5546126" y="15784436"/>
            <a:ext cx="912580" cy="707194"/>
          </a:xfrm>
          <a:prstGeom prst="rect">
            <a:avLst/>
          </a:prstGeom>
          <a:noFill/>
          <a:extLst>
            <a:ext uri="{909E8E84-426E-40DD-AFC4-6F175D3DCCD1}">
              <a14:hiddenFill xmlns:a14="http://schemas.microsoft.com/office/drawing/2010/main">
                <a:solidFill>
                  <a:srgbClr val="FFFFFF"/>
                </a:solidFill>
              </a14:hiddenFill>
            </a:ext>
          </a:extLst>
        </p:spPr>
      </p:pic>
      <p:grpSp>
        <p:nvGrpSpPr>
          <p:cNvPr id="1346" name="グループ化 1345">
            <a:extLst>
              <a:ext uri="{FF2B5EF4-FFF2-40B4-BE49-F238E27FC236}">
                <a16:creationId xmlns:a16="http://schemas.microsoft.com/office/drawing/2014/main" id="{4C523172-8228-9D0D-55E8-849D9A2BD199}"/>
              </a:ext>
            </a:extLst>
          </p:cNvPr>
          <p:cNvGrpSpPr/>
          <p:nvPr/>
        </p:nvGrpSpPr>
        <p:grpSpPr>
          <a:xfrm>
            <a:off x="6660706" y="15759057"/>
            <a:ext cx="959294" cy="912818"/>
            <a:chOff x="6244200" y="17698501"/>
            <a:chExt cx="959294" cy="912818"/>
          </a:xfrm>
        </p:grpSpPr>
        <p:sp>
          <p:nvSpPr>
            <p:cNvPr id="1347" name="四角形: 角を丸くする 1346">
              <a:extLst>
                <a:ext uri="{FF2B5EF4-FFF2-40B4-BE49-F238E27FC236}">
                  <a16:creationId xmlns:a16="http://schemas.microsoft.com/office/drawing/2014/main" id="{817F2CD8-B9AD-C380-9B81-7508543ED5DD}"/>
                </a:ext>
              </a:extLst>
            </p:cNvPr>
            <p:cNvSpPr/>
            <p:nvPr/>
          </p:nvSpPr>
          <p:spPr>
            <a:xfrm>
              <a:off x="6244200" y="17698501"/>
              <a:ext cx="959294" cy="91281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050" b="1" dirty="0">
                  <a:solidFill>
                    <a:schemeClr val="tx1"/>
                  </a:solidFill>
                </a:rPr>
                <a:t>Solenoid</a:t>
              </a:r>
            </a:p>
            <a:p>
              <a:pPr algn="ctr"/>
              <a:endParaRPr kumimoji="1" lang="en-US" altLang="ja-JP" sz="105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200" b="1" dirty="0">
                <a:solidFill>
                  <a:schemeClr val="tx1"/>
                </a:solidFill>
              </a:endParaRPr>
            </a:p>
            <a:p>
              <a:pPr algn="ctr"/>
              <a:r>
                <a:rPr kumimoji="1" lang="en-US" altLang="ja-JP" sz="800" dirty="0">
                  <a:solidFill>
                    <a:schemeClr val="tx1"/>
                  </a:solidFill>
                </a:rPr>
                <a:t>CB1037 x 1</a:t>
              </a:r>
              <a:endParaRPr kumimoji="1" lang="en-US" altLang="ja-JP" sz="1050" dirty="0">
                <a:solidFill>
                  <a:schemeClr val="tx1"/>
                </a:solidFill>
              </a:endParaRPr>
            </a:p>
            <a:p>
              <a:endParaRPr kumimoji="1" lang="en-US" altLang="ja-JP" sz="700" dirty="0">
                <a:solidFill>
                  <a:schemeClr val="tx1"/>
                </a:solidFill>
              </a:endParaRPr>
            </a:p>
          </p:txBody>
        </p:sp>
        <p:pic>
          <p:nvPicPr>
            <p:cNvPr id="1348" name="Picture 20" descr="CB1037 ソレノイドショップ タカハ">
              <a:extLst>
                <a:ext uri="{FF2B5EF4-FFF2-40B4-BE49-F238E27FC236}">
                  <a16:creationId xmlns:a16="http://schemas.microsoft.com/office/drawing/2014/main" id="{363604BE-A0D3-457B-F201-850912CFE08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617" t="18333" r="9622" b="27793"/>
            <a:stretch/>
          </p:blipFill>
          <p:spPr bwMode="auto">
            <a:xfrm>
              <a:off x="6408522" y="17965098"/>
              <a:ext cx="639238" cy="442769"/>
            </a:xfrm>
            <a:prstGeom prst="rect">
              <a:avLst/>
            </a:prstGeom>
            <a:noFill/>
            <a:extLst>
              <a:ext uri="{909E8E84-426E-40DD-AFC4-6F175D3DCCD1}">
                <a14:hiddenFill xmlns:a14="http://schemas.microsoft.com/office/drawing/2010/main">
                  <a:solidFill>
                    <a:srgbClr val="FFFFFF"/>
                  </a:solidFill>
                </a14:hiddenFill>
              </a:ext>
            </a:extLst>
          </p:spPr>
        </p:pic>
      </p:grpSp>
      <p:sp>
        <p:nvSpPr>
          <p:cNvPr id="1349" name="矢印: 下 1348">
            <a:extLst>
              <a:ext uri="{FF2B5EF4-FFF2-40B4-BE49-F238E27FC236}">
                <a16:creationId xmlns:a16="http://schemas.microsoft.com/office/drawing/2014/main" id="{FD8BA6B1-E405-372F-C8EB-8024566A8B3E}"/>
              </a:ext>
            </a:extLst>
          </p:cNvPr>
          <p:cNvSpPr/>
          <p:nvPr/>
        </p:nvSpPr>
        <p:spPr>
          <a:xfrm rot="5400000">
            <a:off x="6799743" y="15339380"/>
            <a:ext cx="189219" cy="509394"/>
          </a:xfrm>
          <a:prstGeom prst="downArrow">
            <a:avLst>
              <a:gd name="adj1" fmla="val 56052"/>
              <a:gd name="adj2" fmla="val 5000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350" name="グループ化 1349">
            <a:extLst>
              <a:ext uri="{FF2B5EF4-FFF2-40B4-BE49-F238E27FC236}">
                <a16:creationId xmlns:a16="http://schemas.microsoft.com/office/drawing/2014/main" id="{2D3EEE51-0A16-0FEB-A2EF-092B26A6211B}"/>
              </a:ext>
            </a:extLst>
          </p:cNvPr>
          <p:cNvGrpSpPr/>
          <p:nvPr/>
        </p:nvGrpSpPr>
        <p:grpSpPr>
          <a:xfrm>
            <a:off x="7293302" y="13430252"/>
            <a:ext cx="253916" cy="2308577"/>
            <a:chOff x="1348552" y="19162493"/>
            <a:chExt cx="253916" cy="1902385"/>
          </a:xfrm>
        </p:grpSpPr>
        <p:sp>
          <p:nvSpPr>
            <p:cNvPr id="1351" name="矢印: 下 1350">
              <a:extLst>
                <a:ext uri="{FF2B5EF4-FFF2-40B4-BE49-F238E27FC236}">
                  <a16:creationId xmlns:a16="http://schemas.microsoft.com/office/drawing/2014/main" id="{C3E53998-4FD5-F98E-9132-C1C569FFB03A}"/>
                </a:ext>
              </a:extLst>
            </p:cNvPr>
            <p:cNvSpPr/>
            <p:nvPr/>
          </p:nvSpPr>
          <p:spPr>
            <a:xfrm>
              <a:off x="1409742" y="19162493"/>
              <a:ext cx="133350" cy="1902385"/>
            </a:xfrm>
            <a:prstGeom prst="downArrow">
              <a:avLst>
                <a:gd name="adj1" fmla="val 88094"/>
                <a:gd name="adj2" fmla="val 4285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52" name="テキスト ボックス 1351">
              <a:extLst>
                <a:ext uri="{FF2B5EF4-FFF2-40B4-BE49-F238E27FC236}">
                  <a16:creationId xmlns:a16="http://schemas.microsoft.com/office/drawing/2014/main" id="{476D1583-BF05-4AC7-20F3-39602869ACA2}"/>
                </a:ext>
              </a:extLst>
            </p:cNvPr>
            <p:cNvSpPr txBox="1"/>
            <p:nvPr/>
          </p:nvSpPr>
          <p:spPr>
            <a:xfrm rot="5400000">
              <a:off x="1054573" y="20064529"/>
              <a:ext cx="841873" cy="253916"/>
            </a:xfrm>
            <a:prstGeom prst="rect">
              <a:avLst/>
            </a:prstGeom>
            <a:noFill/>
          </p:spPr>
          <p:txBody>
            <a:bodyPr wrap="square" rtlCol="0">
              <a:spAutoFit/>
            </a:bodyPr>
            <a:lstStyle/>
            <a:p>
              <a:r>
                <a:rPr kumimoji="1" lang="en-US" altLang="ja-JP" sz="1050" b="1" dirty="0">
                  <a:solidFill>
                    <a:schemeClr val="bg1"/>
                  </a:solidFill>
                </a:rPr>
                <a:t>About  48V</a:t>
              </a:r>
              <a:endParaRPr kumimoji="1" lang="ja-JP" altLang="en-US" sz="1050" b="1" dirty="0">
                <a:solidFill>
                  <a:schemeClr val="bg1"/>
                </a:solidFill>
              </a:endParaRPr>
            </a:p>
          </p:txBody>
        </p:sp>
      </p:grpSp>
      <p:grpSp>
        <p:nvGrpSpPr>
          <p:cNvPr id="1354" name="グループ化 1353">
            <a:extLst>
              <a:ext uri="{FF2B5EF4-FFF2-40B4-BE49-F238E27FC236}">
                <a16:creationId xmlns:a16="http://schemas.microsoft.com/office/drawing/2014/main" id="{320C4AD9-71A5-1847-3C10-E548F560E0C0}"/>
              </a:ext>
            </a:extLst>
          </p:cNvPr>
          <p:cNvGrpSpPr/>
          <p:nvPr/>
        </p:nvGrpSpPr>
        <p:grpSpPr>
          <a:xfrm>
            <a:off x="5026393" y="12444281"/>
            <a:ext cx="2593607" cy="1095384"/>
            <a:chOff x="5026393" y="12444281"/>
            <a:chExt cx="2593607" cy="1095384"/>
          </a:xfrm>
        </p:grpSpPr>
        <p:grpSp>
          <p:nvGrpSpPr>
            <p:cNvPr id="1353" name="グループ化 1352">
              <a:extLst>
                <a:ext uri="{FF2B5EF4-FFF2-40B4-BE49-F238E27FC236}">
                  <a16:creationId xmlns:a16="http://schemas.microsoft.com/office/drawing/2014/main" id="{CA30A9B7-E445-8841-5DE9-01E46DD5A995}"/>
                </a:ext>
              </a:extLst>
            </p:cNvPr>
            <p:cNvGrpSpPr/>
            <p:nvPr/>
          </p:nvGrpSpPr>
          <p:grpSpPr>
            <a:xfrm>
              <a:off x="5026393" y="12444281"/>
              <a:ext cx="2593607" cy="1095384"/>
              <a:chOff x="5026393" y="12444281"/>
              <a:chExt cx="2593607" cy="1095384"/>
            </a:xfrm>
          </p:grpSpPr>
          <p:sp>
            <p:nvSpPr>
              <p:cNvPr id="1201" name="四角形: 角を丸くする 1200">
                <a:extLst>
                  <a:ext uri="{FF2B5EF4-FFF2-40B4-BE49-F238E27FC236}">
                    <a16:creationId xmlns:a16="http://schemas.microsoft.com/office/drawing/2014/main" id="{F585A40E-D0F0-7511-21DB-DDF4DB45B457}"/>
                  </a:ext>
                </a:extLst>
              </p:cNvPr>
              <p:cNvSpPr/>
              <p:nvPr/>
            </p:nvSpPr>
            <p:spPr>
              <a:xfrm>
                <a:off x="5026393" y="12444281"/>
                <a:ext cx="2593607" cy="109538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Drive Circuit Board : </a:t>
                </a:r>
                <a:r>
                  <a:rPr kumimoji="1" lang="en-US" altLang="ja-JP" sz="600" b="1" dirty="0">
                    <a:solidFill>
                      <a:schemeClr val="tx1"/>
                    </a:solidFill>
                  </a:rPr>
                  <a:t>Kicker System And Motor Driver</a:t>
                </a:r>
                <a:endParaRPr kumimoji="1" lang="en-US" altLang="ja-JP" sz="1000" b="1" dirty="0">
                  <a:solidFill>
                    <a:schemeClr val="tx1"/>
                  </a:solidFill>
                </a:endParaRPr>
              </a:p>
              <a:p>
                <a:endParaRPr kumimoji="1" lang="en-US" altLang="ja-JP" sz="600" dirty="0">
                  <a:solidFill>
                    <a:schemeClr val="tx1"/>
                  </a:solidFill>
                </a:endParaRPr>
              </a:p>
              <a:p>
                <a:pPr algn="r"/>
                <a:endParaRPr kumimoji="1" lang="en-US" altLang="ja-JP" sz="500" dirty="0">
                  <a:solidFill>
                    <a:schemeClr val="tx1"/>
                  </a:solidFill>
                </a:endParaRPr>
              </a:p>
            </p:txBody>
          </p:sp>
          <p:grpSp>
            <p:nvGrpSpPr>
              <p:cNvPr id="1217" name="グループ化 1216">
                <a:extLst>
                  <a:ext uri="{FF2B5EF4-FFF2-40B4-BE49-F238E27FC236}">
                    <a16:creationId xmlns:a16="http://schemas.microsoft.com/office/drawing/2014/main" id="{F2F264C7-9971-7E9A-FE8C-BD174412B071}"/>
                  </a:ext>
                </a:extLst>
              </p:cNvPr>
              <p:cNvGrpSpPr/>
              <p:nvPr/>
            </p:nvGrpSpPr>
            <p:grpSpPr>
              <a:xfrm>
                <a:off x="6068550" y="12727868"/>
                <a:ext cx="629625" cy="768998"/>
                <a:chOff x="5108709" y="12727868"/>
                <a:chExt cx="629625" cy="768998"/>
              </a:xfrm>
            </p:grpSpPr>
            <p:sp>
              <p:nvSpPr>
                <p:cNvPr id="1209" name="四角形: 角を丸くする 1208">
                  <a:extLst>
                    <a:ext uri="{FF2B5EF4-FFF2-40B4-BE49-F238E27FC236}">
                      <a16:creationId xmlns:a16="http://schemas.microsoft.com/office/drawing/2014/main" id="{30E282D6-D0EA-654C-4EA1-A68F15B4CC7F}"/>
                    </a:ext>
                  </a:extLst>
                </p:cNvPr>
                <p:cNvSpPr/>
                <p:nvPr/>
              </p:nvSpPr>
              <p:spPr>
                <a:xfrm>
                  <a:off x="5108709" y="12727868"/>
                  <a:ext cx="629625" cy="7689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Sub Controller</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700" dirty="0">
                    <a:solidFill>
                      <a:schemeClr val="tx1"/>
                    </a:solidFill>
                  </a:endParaRPr>
                </a:p>
                <a:p>
                  <a:pPr algn="ctr"/>
                  <a:br>
                    <a:rPr kumimoji="1" lang="en-US" altLang="ja-JP" sz="700" b="1" dirty="0">
                      <a:solidFill>
                        <a:schemeClr val="tx1"/>
                      </a:solidFill>
                    </a:rPr>
                  </a:br>
                  <a:r>
                    <a:rPr kumimoji="1" lang="en-US" altLang="ja-JP" sz="500" dirty="0">
                      <a:solidFill>
                        <a:schemeClr val="tx1"/>
                      </a:solidFill>
                    </a:rPr>
                    <a:t>RP2040 ZERO</a:t>
                  </a:r>
                  <a:endParaRPr kumimoji="1" lang="en-US" altLang="ja-JP" sz="300" dirty="0">
                    <a:solidFill>
                      <a:schemeClr val="tx1"/>
                    </a:solidFill>
                  </a:endParaRPr>
                </a:p>
                <a:p>
                  <a:pPr algn="r"/>
                  <a:endParaRPr kumimoji="1" lang="en-US" altLang="ja-JP" sz="300" dirty="0">
                    <a:solidFill>
                      <a:schemeClr val="tx1"/>
                    </a:solidFill>
                  </a:endParaRPr>
                </a:p>
                <a:p>
                  <a:pPr algn="r"/>
                  <a:endParaRPr kumimoji="1" lang="en-US" altLang="ja-JP" sz="200" dirty="0">
                    <a:solidFill>
                      <a:schemeClr val="tx1"/>
                    </a:solidFill>
                  </a:endParaRPr>
                </a:p>
              </p:txBody>
            </p:sp>
            <p:pic>
              <p:nvPicPr>
                <p:cNvPr id="1216" name="Picture 30" descr="Waveshare RP2040-Zero">
                  <a:extLst>
                    <a:ext uri="{FF2B5EF4-FFF2-40B4-BE49-F238E27FC236}">
                      <a16:creationId xmlns:a16="http://schemas.microsoft.com/office/drawing/2014/main" id="{34EAB3B8-1D2E-4134-F0EB-A1A3BE980A55}"/>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8098" t="26285" r="19990" b="23543"/>
                <a:stretch/>
              </p:blipFill>
              <p:spPr bwMode="auto">
                <a:xfrm>
                  <a:off x="5155981" y="12906604"/>
                  <a:ext cx="530908" cy="430237"/>
                </a:xfrm>
                <a:prstGeom prst="rect">
                  <a:avLst/>
                </a:prstGeom>
                <a:noFill/>
                <a:extLst>
                  <a:ext uri="{909E8E84-426E-40DD-AFC4-6F175D3DCCD1}">
                    <a14:hiddenFill xmlns:a14="http://schemas.microsoft.com/office/drawing/2010/main">
                      <a:solidFill>
                        <a:srgbClr val="FFFFFF"/>
                      </a:solidFill>
                    </a14:hiddenFill>
                  </a:ext>
                </a:extLst>
              </p:spPr>
            </p:pic>
          </p:grpSp>
          <p:sp>
            <p:nvSpPr>
              <p:cNvPr id="1218" name="四角形: 角を丸くする 1217">
                <a:extLst>
                  <a:ext uri="{FF2B5EF4-FFF2-40B4-BE49-F238E27FC236}">
                    <a16:creationId xmlns:a16="http://schemas.microsoft.com/office/drawing/2014/main" id="{0F41BCE4-9279-7A0C-C4E0-899CF77F1A12}"/>
                  </a:ext>
                </a:extLst>
              </p:cNvPr>
              <p:cNvSpPr/>
              <p:nvPr/>
            </p:nvSpPr>
            <p:spPr>
              <a:xfrm>
                <a:off x="5067299" y="12727869"/>
                <a:ext cx="891135" cy="7689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800" b="1" dirty="0">
                    <a:solidFill>
                      <a:schemeClr val="tx1"/>
                    </a:solidFill>
                  </a:rPr>
                  <a:t>Kicker System</a:t>
                </a:r>
              </a:p>
              <a:p>
                <a:endParaRPr kumimoji="1" lang="en-US" altLang="ja-JP" sz="100" dirty="0">
                  <a:solidFill>
                    <a:schemeClr val="tx1"/>
                  </a:solidFill>
                </a:endParaRPr>
              </a:p>
              <a:p>
                <a:endParaRPr kumimoji="1" lang="en-US" altLang="ja-JP" sz="200" dirty="0">
                  <a:solidFill>
                    <a:schemeClr val="tx1"/>
                  </a:solidFill>
                </a:endParaRPr>
              </a:p>
              <a:p>
                <a:r>
                  <a:rPr kumimoji="1" lang="en-US" altLang="ja-JP" sz="600" dirty="0">
                    <a:solidFill>
                      <a:schemeClr val="tx1"/>
                    </a:solidFill>
                  </a:rPr>
                  <a:t>(Please look at</a:t>
                </a:r>
              </a:p>
              <a:p>
                <a:r>
                  <a:rPr kumimoji="1" lang="en-US" altLang="ja-JP" sz="600" dirty="0">
                    <a:solidFill>
                      <a:schemeClr val="tx1"/>
                    </a:solidFill>
                  </a:rPr>
                  <a:t> “Kicker System And Research About </a:t>
                </a:r>
                <a:r>
                  <a:rPr kumimoji="1" lang="ja-JP" altLang="en-US" sz="600" dirty="0">
                    <a:solidFill>
                      <a:schemeClr val="tx1"/>
                    </a:solidFill>
                  </a:rPr>
                  <a:t>　　   </a:t>
                </a:r>
                <a:r>
                  <a:rPr kumimoji="1" lang="en-US" altLang="ja-JP" sz="600" dirty="0">
                    <a:solidFill>
                      <a:schemeClr val="tx1"/>
                    </a:solidFill>
                  </a:rPr>
                  <a:t>Voltage &amp; Capacity Of Capacitors”)</a:t>
                </a:r>
                <a:endParaRPr kumimoji="1" lang="en-US" altLang="ja-JP" sz="200" dirty="0">
                  <a:solidFill>
                    <a:schemeClr val="tx1"/>
                  </a:solidFill>
                </a:endParaRPr>
              </a:p>
            </p:txBody>
          </p:sp>
          <p:cxnSp>
            <p:nvCxnSpPr>
              <p:cNvPr id="1222" name="直線コネクタ 1221">
                <a:extLst>
                  <a:ext uri="{FF2B5EF4-FFF2-40B4-BE49-F238E27FC236}">
                    <a16:creationId xmlns:a16="http://schemas.microsoft.com/office/drawing/2014/main" id="{033AB11D-7F5F-0637-F0A0-39C69C4F9928}"/>
                  </a:ext>
                </a:extLst>
              </p:cNvPr>
              <p:cNvCxnSpPr/>
              <p:nvPr/>
            </p:nvCxnSpPr>
            <p:spPr>
              <a:xfrm>
                <a:off x="6011759" y="12717388"/>
                <a:ext cx="0" cy="768998"/>
              </a:xfrm>
              <a:prstGeom prst="line">
                <a:avLst/>
              </a:prstGeom>
              <a:ln w="9525">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1224" name="四角形: 角を丸くする 1223">
                <a:extLst>
                  <a:ext uri="{FF2B5EF4-FFF2-40B4-BE49-F238E27FC236}">
                    <a16:creationId xmlns:a16="http://schemas.microsoft.com/office/drawing/2014/main" id="{89A6EE1A-6442-9717-9DB7-4038F9AC0F26}"/>
                  </a:ext>
                </a:extLst>
              </p:cNvPr>
              <p:cNvSpPr/>
              <p:nvPr/>
            </p:nvSpPr>
            <p:spPr>
              <a:xfrm>
                <a:off x="6754664" y="12733026"/>
                <a:ext cx="808483" cy="7689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Motor Driver</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r>
                  <a:rPr kumimoji="1" lang="ja-JP" altLang="en-US" sz="700" dirty="0">
                    <a:solidFill>
                      <a:schemeClr val="tx1"/>
                    </a:solidFill>
                  </a:rPr>
                  <a:t>　</a:t>
                </a:r>
                <a:endParaRPr kumimoji="1" lang="en-US" altLang="ja-JP" sz="700" dirty="0">
                  <a:solidFill>
                    <a:schemeClr val="tx1"/>
                  </a:solidFill>
                </a:endParaRPr>
              </a:p>
              <a:p>
                <a:pPr algn="ctr"/>
                <a:r>
                  <a:rPr kumimoji="1" lang="en-US" altLang="ja-JP" sz="700" b="1" dirty="0">
                    <a:solidFill>
                      <a:schemeClr val="tx1"/>
                    </a:solidFill>
                  </a:rPr>
                  <a:t>     </a:t>
                </a:r>
                <a:r>
                  <a:rPr kumimoji="1" lang="ja-JP" altLang="en-US" sz="700" b="1" dirty="0">
                    <a:solidFill>
                      <a:schemeClr val="tx1"/>
                    </a:solidFill>
                  </a:rPr>
                  <a:t>　         ｘ</a:t>
                </a:r>
                <a:r>
                  <a:rPr kumimoji="1" lang="en-US" altLang="ja-JP" sz="700" b="1" dirty="0">
                    <a:solidFill>
                      <a:schemeClr val="tx1"/>
                    </a:solidFill>
                  </a:rPr>
                  <a:t>4  </a:t>
                </a:r>
              </a:p>
              <a:p>
                <a:pPr algn="ctr"/>
                <a:r>
                  <a:rPr kumimoji="1" lang="en-US" altLang="ja-JP" sz="100" b="1" dirty="0">
                    <a:solidFill>
                      <a:schemeClr val="tx1"/>
                    </a:solidFill>
                  </a:rPr>
                  <a:t> </a:t>
                </a:r>
                <a:br>
                  <a:rPr kumimoji="1" lang="en-US" altLang="ja-JP" sz="700" b="1" dirty="0">
                    <a:solidFill>
                      <a:schemeClr val="tx1"/>
                    </a:solidFill>
                  </a:rPr>
                </a:br>
                <a:r>
                  <a:rPr kumimoji="1" lang="en-US" altLang="ja-JP" sz="500" dirty="0">
                    <a:solidFill>
                      <a:schemeClr val="tx1"/>
                    </a:solidFill>
                  </a:rPr>
                  <a:t>IC : VNH5019A-E</a:t>
                </a:r>
                <a:endParaRPr kumimoji="1" lang="en-US" altLang="ja-JP" sz="300" dirty="0">
                  <a:solidFill>
                    <a:schemeClr val="tx1"/>
                  </a:solidFill>
                </a:endParaRPr>
              </a:p>
              <a:p>
                <a:pPr algn="r"/>
                <a:endParaRPr kumimoji="1" lang="en-US" altLang="ja-JP" sz="300" dirty="0">
                  <a:solidFill>
                    <a:schemeClr val="tx1"/>
                  </a:solidFill>
                </a:endParaRPr>
              </a:p>
              <a:p>
                <a:pPr algn="r"/>
                <a:endParaRPr kumimoji="1" lang="en-US" altLang="ja-JP" sz="200" dirty="0">
                  <a:solidFill>
                    <a:schemeClr val="tx1"/>
                  </a:solidFill>
                </a:endParaRPr>
              </a:p>
            </p:txBody>
          </p:sp>
        </p:grpSp>
        <p:pic>
          <p:nvPicPr>
            <p:cNvPr id="1226" name="Picture 34" descr="モータードライバーIC VNH5019A-E">
              <a:extLst>
                <a:ext uri="{FF2B5EF4-FFF2-40B4-BE49-F238E27FC236}">
                  <a16:creationId xmlns:a16="http://schemas.microsoft.com/office/drawing/2014/main" id="{7C1F2911-85FA-4137-051D-C0D4974B77D1}"/>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32982" t="23196" r="32644" b="25388"/>
            <a:stretch/>
          </p:blipFill>
          <p:spPr bwMode="auto">
            <a:xfrm>
              <a:off x="6891289" y="12947956"/>
              <a:ext cx="357274" cy="400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361" name="Picture 56">
            <a:extLst>
              <a:ext uri="{FF2B5EF4-FFF2-40B4-BE49-F238E27FC236}">
                <a16:creationId xmlns:a16="http://schemas.microsoft.com/office/drawing/2014/main" id="{793BEF1A-B85C-4631-02E5-C7BBC2D02316}"/>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8205" t="25722" r="20107" b="22157"/>
          <a:stretch/>
        </p:blipFill>
        <p:spPr bwMode="auto">
          <a:xfrm>
            <a:off x="236081" y="12817761"/>
            <a:ext cx="1980191" cy="1673063"/>
          </a:xfrm>
          <a:prstGeom prst="rect">
            <a:avLst/>
          </a:prstGeom>
          <a:noFill/>
          <a:extLst>
            <a:ext uri="{909E8E84-426E-40DD-AFC4-6F175D3DCCD1}">
              <a14:hiddenFill xmlns:a14="http://schemas.microsoft.com/office/drawing/2010/main">
                <a:solidFill>
                  <a:srgbClr val="FFFFFF"/>
                </a:solidFill>
              </a14:hiddenFill>
            </a:ext>
          </a:extLst>
        </p:spPr>
      </p:pic>
      <p:pic>
        <p:nvPicPr>
          <p:cNvPr id="1363" name="Picture 60">
            <a:extLst>
              <a:ext uri="{FF2B5EF4-FFF2-40B4-BE49-F238E27FC236}">
                <a16:creationId xmlns:a16="http://schemas.microsoft.com/office/drawing/2014/main" id="{9AA509EC-0457-BA0E-903F-C814282C759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74565" y="19239414"/>
            <a:ext cx="1505801" cy="2091475"/>
          </a:xfrm>
          <a:prstGeom prst="rect">
            <a:avLst/>
          </a:prstGeom>
          <a:noFill/>
          <a:extLst>
            <a:ext uri="{909E8E84-426E-40DD-AFC4-6F175D3DCCD1}">
              <a14:hiddenFill xmlns:a14="http://schemas.microsoft.com/office/drawing/2010/main">
                <a:solidFill>
                  <a:srgbClr val="FFFFFF"/>
                </a:solidFill>
              </a14:hiddenFill>
            </a:ext>
          </a:extLst>
        </p:spPr>
      </p:pic>
      <p:sp>
        <p:nvSpPr>
          <p:cNvPr id="1385" name="テキスト ボックス 1384">
            <a:extLst>
              <a:ext uri="{FF2B5EF4-FFF2-40B4-BE49-F238E27FC236}">
                <a16:creationId xmlns:a16="http://schemas.microsoft.com/office/drawing/2014/main" id="{EDA549B4-B0F1-1959-A182-49DCF0097F57}"/>
              </a:ext>
            </a:extLst>
          </p:cNvPr>
          <p:cNvSpPr txBox="1"/>
          <p:nvPr/>
        </p:nvSpPr>
        <p:spPr>
          <a:xfrm>
            <a:off x="7855363" y="4247748"/>
            <a:ext cx="4264562" cy="1261884"/>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1  </a:t>
            </a:r>
            <a:r>
              <a:rPr kumimoji="1" lang="ja-JP" altLang="en-US" sz="4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Omnidirectional Vision System</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positioned the camera facing upwards and placed an omnidirectional mirror at the top of an acrylic pipe.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By doing this, we can capture a 360-degree view from the robot without using multiple cameras, significantly simplifying control compared to using multiple cameras.</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are using OpenMV as camera module. It is programmed with MicroPython. </a:t>
            </a:r>
            <a:endParaRPr kumimoji="1" lang="en-US" altLang="ja-JP" sz="800" dirty="0">
              <a:latin typeface="+mj-ea"/>
              <a:ea typeface="+mj-ea"/>
              <a:cs typeface="Cascadia Code" panose="020B0609020000020004" pitchFamily="49" charset="0"/>
            </a:endParaRPr>
          </a:p>
        </p:txBody>
      </p:sp>
      <p:sp>
        <p:nvSpPr>
          <p:cNvPr id="1404" name="テキスト ボックス 1403">
            <a:extLst>
              <a:ext uri="{FF2B5EF4-FFF2-40B4-BE49-F238E27FC236}">
                <a16:creationId xmlns:a16="http://schemas.microsoft.com/office/drawing/2014/main" id="{3B0344FA-14DC-368B-86EB-C64AB104C3A5}"/>
              </a:ext>
            </a:extLst>
          </p:cNvPr>
          <p:cNvSpPr txBox="1"/>
          <p:nvPr/>
        </p:nvSpPr>
        <p:spPr>
          <a:xfrm>
            <a:off x="16678890" y="9417826"/>
            <a:ext cx="4460032" cy="1892826"/>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C.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Main Board (Robot.2)</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board is equipped with a Teensy 4.0 as the main microcontroller, an L3GD20H and a BNO055 as IMU sensors, an OpenMV camera, an SSD1306 display, and TSSP58038 sensors for ball detection.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There are eight</a:t>
            </a:r>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IR sensors installed to calculate the ball's angle using vector processing.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Two gyro sensors are installed to ensure redundancy in case one fails during the match.</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Additionally, the display allows us to check the sensor values and to change the robot's mode without connecting it to a computer, making adjustments to the robot more easily.</a:t>
            </a:r>
          </a:p>
        </p:txBody>
      </p:sp>
      <p:sp>
        <p:nvSpPr>
          <p:cNvPr id="1113" name="テキスト ボックス 1112">
            <a:extLst>
              <a:ext uri="{FF2B5EF4-FFF2-40B4-BE49-F238E27FC236}">
                <a16:creationId xmlns:a16="http://schemas.microsoft.com/office/drawing/2014/main" id="{7A1FA324-EC3C-E27C-E813-5C0A9D635647}"/>
              </a:ext>
            </a:extLst>
          </p:cNvPr>
          <p:cNvSpPr txBox="1"/>
          <p:nvPr/>
        </p:nvSpPr>
        <p:spPr>
          <a:xfrm>
            <a:off x="16711434" y="11364658"/>
            <a:ext cx="4199352" cy="815608"/>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D.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Motor Driver : DSR-1202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(Robot.2)</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We have adopted the DSR-1202 from the Japanese manufacturer DAISEN. It supports high current and can be easily used by connecting to the microcontroller via UART.</a:t>
            </a:r>
          </a:p>
        </p:txBody>
      </p:sp>
      <p:sp>
        <p:nvSpPr>
          <p:cNvPr id="1232" name="テキスト ボックス 1231">
            <a:extLst>
              <a:ext uri="{FF2B5EF4-FFF2-40B4-BE49-F238E27FC236}">
                <a16:creationId xmlns:a16="http://schemas.microsoft.com/office/drawing/2014/main" id="{36F5CF8B-163E-633D-FDF5-8E2F0866F366}"/>
              </a:ext>
            </a:extLst>
          </p:cNvPr>
          <p:cNvSpPr txBox="1"/>
          <p:nvPr/>
        </p:nvSpPr>
        <p:spPr>
          <a:xfrm>
            <a:off x="16736834" y="12174331"/>
            <a:ext cx="4460032" cy="1508105"/>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E.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Kicker Board (Robot.2)</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We use the XL6009 voltage boost IC to step up the voltage to approximately 47V.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For noise reduction, during kicking, we utilize a P channel  MOSFET to isolate the kicker circuit from all other circuits, effectively suppressing noise.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The circuit is equipped with two 50V 4700μF charging capacitors.</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For details, check the [ Data / Results / Discussion ] section )</a:t>
            </a:r>
          </a:p>
        </p:txBody>
      </p:sp>
      <p:pic>
        <p:nvPicPr>
          <p:cNvPr id="1262" name="Picture 2">
            <a:extLst>
              <a:ext uri="{FF2B5EF4-FFF2-40B4-BE49-F238E27FC236}">
                <a16:creationId xmlns:a16="http://schemas.microsoft.com/office/drawing/2014/main" id="{D700DC56-5B05-1CCE-C87E-280B431F32E9}"/>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9496" t="12784" r="22329" b="24678"/>
          <a:stretch/>
        </p:blipFill>
        <p:spPr bwMode="auto">
          <a:xfrm>
            <a:off x="244192" y="17150044"/>
            <a:ext cx="1976392" cy="2124635"/>
          </a:xfrm>
          <a:prstGeom prst="rect">
            <a:avLst/>
          </a:prstGeom>
          <a:noFill/>
          <a:extLst>
            <a:ext uri="{909E8E84-426E-40DD-AFC4-6F175D3DCCD1}">
              <a14:hiddenFill xmlns:a14="http://schemas.microsoft.com/office/drawing/2010/main">
                <a:solidFill>
                  <a:srgbClr val="FFFFFF"/>
                </a:solidFill>
              </a14:hiddenFill>
            </a:ext>
          </a:extLst>
        </p:spPr>
      </p:pic>
      <p:sp>
        <p:nvSpPr>
          <p:cNvPr id="1315" name="テキスト ボックス 1314">
            <a:extLst>
              <a:ext uri="{FF2B5EF4-FFF2-40B4-BE49-F238E27FC236}">
                <a16:creationId xmlns:a16="http://schemas.microsoft.com/office/drawing/2014/main" id="{020CD265-704E-A101-15B9-F2FA0D04F361}"/>
              </a:ext>
            </a:extLst>
          </p:cNvPr>
          <p:cNvSpPr txBox="1"/>
          <p:nvPr/>
        </p:nvSpPr>
        <p:spPr>
          <a:xfrm>
            <a:off x="21252930" y="6781259"/>
            <a:ext cx="4662988" cy="3816429"/>
          </a:xfrm>
          <a:prstGeom prst="rect">
            <a:avLst/>
          </a:prstGeom>
          <a:noFill/>
        </p:spPr>
        <p:txBody>
          <a:bodyPr wrap="square" rtlCol="0">
            <a:spAutoFit/>
          </a:bodyPr>
          <a:lstStyle/>
          <a:p>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&gt;</a:t>
            </a:r>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 Improvement of Ball Access Time </a:t>
            </a:r>
          </a:p>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       through Ball Tracking Algorithm Enhancement</a:t>
            </a:r>
            <a:endParaRPr lang="en-US" altLang="ja-JP" sz="1050" b="1" dirty="0">
              <a:latin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During the national competition, we identified the following issues with our ball tracking algorithm: Lack of distance-based control between the robot and the ball resulted in excessive rounding, leading to delayed ball access.</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To address these issues, we developed the following ball tracking algorithm:</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In the diagram on the right, we define Ball Angle as the angle of the ball relative to the robot and Move Direction as the actual angle of movement of the robot.</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lphaUcPeriod"/>
            </a:pPr>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When the robot is close to the ball </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(Fig.B-1)</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Move in the tangential direction to the ball (= Ball Angle + 90) to approach the ball.</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B.</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When the robot is far from the ball </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(Fig.B-2)</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Add a constant (= Ball Angle + X) to move towards the ball.</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By doing this, the robot can approach the ball in a shorter way than before, and we decreased the number of own-goals by decreasing the number of collisions with the ball.</a:t>
            </a:r>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4" name="テキスト ボックス 33">
            <a:extLst>
              <a:ext uri="{FF2B5EF4-FFF2-40B4-BE49-F238E27FC236}">
                <a16:creationId xmlns:a16="http://schemas.microsoft.com/office/drawing/2014/main" id="{DE97DF9A-C38A-93F8-BEB8-524A48A57A3A}"/>
              </a:ext>
            </a:extLst>
          </p:cNvPr>
          <p:cNvSpPr txBox="1"/>
          <p:nvPr/>
        </p:nvSpPr>
        <p:spPr>
          <a:xfrm>
            <a:off x="21266156" y="2829895"/>
            <a:ext cx="5990418" cy="3631763"/>
          </a:xfrm>
          <a:prstGeom prst="rect">
            <a:avLst/>
          </a:prstGeom>
          <a:noFill/>
        </p:spPr>
        <p:txBody>
          <a:bodyPr wrap="square" rtlCol="0">
            <a:spAutoFit/>
          </a:bodyPr>
          <a:lstStyle/>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&gt; Improvement of the shape of the Line Sensor</a:t>
            </a:r>
          </a:p>
          <a:p>
            <a:endParaRPr lang="en-US" altLang="ja-JP" sz="800" b="1"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cs typeface="Cascadia Code" panose="020B0609020000020004" pitchFamily="49" charset="0"/>
              </a:rPr>
              <a:t>During the Japan Open 2024, we identified the following issues with our line sensors: </a:t>
            </a:r>
          </a:p>
          <a:p>
            <a:r>
              <a:rPr lang="en-US" altLang="ja-JP" sz="900" dirty="0">
                <a:latin typeface="Cascadia Code" panose="020B0609020000020004" pitchFamily="49" charset="0"/>
                <a:cs typeface="Cascadia Code" panose="020B0609020000020004" pitchFamily="49" charset="0"/>
              </a:rPr>
              <a:t>&gt; I</a:t>
            </a:r>
            <a:r>
              <a:rPr lang="en-US" altLang="ja-JP" sz="900" b="1" i="0" dirty="0">
                <a:effectLst/>
                <a:latin typeface="Cascadia Code" panose="020B0609020000020004" pitchFamily="49" charset="0"/>
                <a:cs typeface="Cascadia Code" panose="020B0609020000020004" pitchFamily="49" charset="0"/>
              </a:rPr>
              <a:t>t was taking too much time </a:t>
            </a:r>
            <a:r>
              <a:rPr lang="en-US" altLang="ja-JP" sz="900" b="0" i="0" dirty="0">
                <a:effectLst/>
                <a:latin typeface="Cascadia Code" panose="020B0609020000020004" pitchFamily="49" charset="0"/>
                <a:cs typeface="Cascadia Code" panose="020B0609020000020004" pitchFamily="49" charset="0"/>
              </a:rPr>
              <a:t>for the sensors to detect the white line after the robot has crossed it. </a:t>
            </a:r>
          </a:p>
          <a:p>
            <a:r>
              <a:rPr lang="en-US" altLang="ja-JP" sz="900" dirty="0">
                <a:latin typeface="Cascadia Code" panose="020B0609020000020004" pitchFamily="49" charset="0"/>
                <a:cs typeface="Cascadia Code" panose="020B0609020000020004" pitchFamily="49" charset="0"/>
              </a:rPr>
              <a:t>&gt; P</a:t>
            </a:r>
            <a:r>
              <a:rPr lang="en-US" altLang="ja-JP" sz="900" b="1" i="0" dirty="0">
                <a:effectLst/>
                <a:latin typeface="Cascadia Code" panose="020B0609020000020004" pitchFamily="49" charset="0"/>
                <a:cs typeface="Cascadia Code" panose="020B0609020000020004" pitchFamily="49" charset="0"/>
              </a:rPr>
              <a:t>oor color compatibility </a:t>
            </a:r>
            <a:r>
              <a:rPr lang="en-US" altLang="ja-JP" sz="900" b="0" i="0" dirty="0">
                <a:effectLst/>
                <a:latin typeface="Cascadia Code" panose="020B0609020000020004" pitchFamily="49" charset="0"/>
                <a:cs typeface="Cascadia Code" panose="020B0609020000020004" pitchFamily="49" charset="0"/>
              </a:rPr>
              <a:t>between the sensors and the white line leads to erroneous detections. </a:t>
            </a:r>
          </a:p>
          <a:p>
            <a:endParaRPr lang="en-US" altLang="ja-JP" sz="900" b="0" i="0" dirty="0">
              <a:effectLst/>
              <a:latin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cs typeface="Cascadia Code" panose="020B0609020000020004" pitchFamily="49" charset="0"/>
              </a:rPr>
              <a:t>To address these issues, we implemented the following improvements.</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1" i="0" dirty="0">
                <a:effectLst/>
                <a:latin typeface="Cascadia Code" panose="020B0609020000020004" pitchFamily="49" charset="0"/>
                <a:cs typeface="Cascadia Code" panose="020B0609020000020004" pitchFamily="49" charset="0"/>
              </a:rPr>
              <a:t>&gt; Changing the type of the Sensor </a:t>
            </a:r>
          </a:p>
          <a:p>
            <a:r>
              <a:rPr lang="en-US" altLang="ja-JP" sz="900" b="0" i="0" dirty="0">
                <a:effectLst/>
                <a:latin typeface="Cascadia Code" panose="020B0609020000020004" pitchFamily="49" charset="0"/>
                <a:cs typeface="Cascadia Code" panose="020B0609020000020004" pitchFamily="49" charset="0"/>
              </a:rPr>
              <a:t> As we mentioned earlier, poor color compatibility between the sensors and the white line leaded to erroneous detections, so we have changed the sensor to NJL7502S. By changing the sensor, we can sufficiently detect the difference in response between white and green, enabling us to detect white lines and reduce occurrences of out-of-bounds.</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1" dirty="0">
                <a:latin typeface="Cascadia Code" panose="020B0609020000020004" pitchFamily="49" charset="0"/>
                <a:cs typeface="Cascadia Code" panose="020B0609020000020004" pitchFamily="49" charset="0"/>
              </a:rPr>
              <a:t>&gt; C</a:t>
            </a:r>
            <a:r>
              <a:rPr lang="en-US" altLang="ja-JP" sz="1000" b="1" i="0" dirty="0">
                <a:effectLst/>
                <a:latin typeface="Cascadia Code" panose="020B0609020000020004" pitchFamily="49" charset="0"/>
                <a:cs typeface="Cascadia Code" panose="020B0609020000020004" pitchFamily="49" charset="0"/>
              </a:rPr>
              <a:t>hanging the shape of the line sensor (Fig.A) </a:t>
            </a:r>
            <a:br>
              <a:rPr lang="en-US" altLang="ja-JP" sz="900" i="0" dirty="0">
                <a:effectLst/>
                <a:latin typeface="Cascadia Code" panose="020B0609020000020004" pitchFamily="49" charset="0"/>
                <a:cs typeface="Cascadia Code" panose="020B0609020000020004" pitchFamily="49" charset="0"/>
              </a:rPr>
            </a:br>
            <a:r>
              <a:rPr lang="en-US" altLang="ja-JP" sz="900" i="0" dirty="0">
                <a:effectLst/>
                <a:latin typeface="Cascadia Code" panose="020B0609020000020004" pitchFamily="49" charset="0"/>
                <a:cs typeface="Cascadia Code" panose="020B0609020000020004" pitchFamily="49" charset="0"/>
              </a:rPr>
              <a:t> We</a:t>
            </a:r>
            <a:r>
              <a:rPr lang="en-US" altLang="ja-JP" sz="900" b="0" i="0" dirty="0">
                <a:effectLst/>
                <a:latin typeface="Cascadia Code" panose="020B0609020000020004" pitchFamily="49" charset="0"/>
                <a:cs typeface="Cascadia Code" panose="020B0609020000020004" pitchFamily="49" charset="0"/>
              </a:rPr>
              <a:t> added new sensors to the left, right, and rear in addition to the central circular line sensor. This allows the robot to immediately detect the white line when it crosses over it.</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1" dirty="0">
                <a:latin typeface="Cascadia Code" panose="020B0609020000020004" pitchFamily="49" charset="0"/>
                <a:cs typeface="Cascadia Code" panose="020B0609020000020004" pitchFamily="49" charset="0"/>
              </a:rPr>
              <a:t>&gt;</a:t>
            </a:r>
            <a:r>
              <a:rPr lang="ja-JP" altLang="en-US" sz="1000" b="1" dirty="0">
                <a:latin typeface="Cascadia Code" panose="020B0609020000020004" pitchFamily="49" charset="0"/>
                <a:cs typeface="Cascadia Code" panose="020B0609020000020004" pitchFamily="49" charset="0"/>
              </a:rPr>
              <a:t> </a:t>
            </a:r>
            <a:r>
              <a:rPr lang="en-US" altLang="ja-JP" sz="1000" b="1" i="0" dirty="0">
                <a:effectLst/>
                <a:latin typeface="Cascadia Code" panose="020B0609020000020004" pitchFamily="49" charset="0"/>
                <a:cs typeface="Cascadia Code" panose="020B0609020000020004" pitchFamily="49" charset="0"/>
              </a:rPr>
              <a:t>Increasing the number of the sensor ports</a:t>
            </a:r>
            <a:endParaRPr lang="en-US" altLang="ja-JP" sz="900" dirty="0">
              <a:latin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cs typeface="Cascadia Code" panose="020B0609020000020004" pitchFamily="49" charset="0"/>
              </a:rPr>
              <a:t> For the circular line sensor, reading values from each sensor allows us to estimate the current position of the reacting white line.</a:t>
            </a:r>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5" name="テキスト ボックス 34">
            <a:extLst>
              <a:ext uri="{FF2B5EF4-FFF2-40B4-BE49-F238E27FC236}">
                <a16:creationId xmlns:a16="http://schemas.microsoft.com/office/drawing/2014/main" id="{4A2F04D6-F687-2833-88C1-F953BBDD609B}"/>
              </a:ext>
            </a:extLst>
          </p:cNvPr>
          <p:cNvSpPr txBox="1"/>
          <p:nvPr/>
        </p:nvSpPr>
        <p:spPr>
          <a:xfrm>
            <a:off x="7908050" y="2454253"/>
            <a:ext cx="13112953" cy="369332"/>
          </a:xfrm>
          <a:prstGeom prst="rect">
            <a:avLst/>
          </a:prstGeom>
          <a:noFill/>
        </p:spPr>
        <p:txBody>
          <a:bodyPr wrap="square" rtlCol="0">
            <a:spAutoFit/>
          </a:bodyPr>
          <a:lstStyle/>
          <a:p>
            <a:r>
              <a:rPr lang="en-US" altLang="ja-JP" b="1" dirty="0">
                <a:latin typeface="Cascadia Code" panose="020B0609020000020004" pitchFamily="49" charset="0"/>
                <a:cs typeface="Cascadia Code" panose="020B0609020000020004" pitchFamily="49" charset="0"/>
              </a:rPr>
              <a:t>【Robots’ Overview / Descriptions Of The Installed Parts 】</a:t>
            </a:r>
          </a:p>
        </p:txBody>
      </p:sp>
      <p:pic>
        <p:nvPicPr>
          <p:cNvPr id="45" name="Picture 4">
            <a:extLst>
              <a:ext uri="{FF2B5EF4-FFF2-40B4-BE49-F238E27FC236}">
                <a16:creationId xmlns:a16="http://schemas.microsoft.com/office/drawing/2014/main" id="{137849BB-C3BC-25D9-799B-3D60FA84C49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1444" y="14467254"/>
            <a:ext cx="1688576" cy="2345341"/>
          </a:xfrm>
          <a:prstGeom prst="rect">
            <a:avLst/>
          </a:prstGeom>
          <a:noFill/>
          <a:extLst>
            <a:ext uri="{909E8E84-426E-40DD-AFC4-6F175D3DCCD1}">
              <a14:hiddenFill xmlns:a14="http://schemas.microsoft.com/office/drawing/2010/main">
                <a:solidFill>
                  <a:srgbClr val="FFFFFF"/>
                </a:solidFill>
              </a14:hiddenFill>
            </a:ext>
          </a:extLst>
        </p:spPr>
      </p:pic>
      <p:cxnSp>
        <p:nvCxnSpPr>
          <p:cNvPr id="1344" name="直線コネクタ 1343">
            <a:extLst>
              <a:ext uri="{FF2B5EF4-FFF2-40B4-BE49-F238E27FC236}">
                <a16:creationId xmlns:a16="http://schemas.microsoft.com/office/drawing/2014/main" id="{BE7F0363-4C04-7749-5299-51B34E274828}"/>
              </a:ext>
            </a:extLst>
          </p:cNvPr>
          <p:cNvCxnSpPr>
            <a:cxnSpLocks/>
          </p:cNvCxnSpPr>
          <p:nvPr/>
        </p:nvCxnSpPr>
        <p:spPr>
          <a:xfrm>
            <a:off x="24063744"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1355" name="テキスト ボックス 1354">
            <a:extLst>
              <a:ext uri="{FF2B5EF4-FFF2-40B4-BE49-F238E27FC236}">
                <a16:creationId xmlns:a16="http://schemas.microsoft.com/office/drawing/2014/main" id="{174AC905-6642-C3AC-9CD7-DB582300E9FC}"/>
              </a:ext>
            </a:extLst>
          </p:cNvPr>
          <p:cNvSpPr txBox="1"/>
          <p:nvPr/>
        </p:nvSpPr>
        <p:spPr>
          <a:xfrm rot="16200000">
            <a:off x="23628150" y="554935"/>
            <a:ext cx="1384997" cy="400110"/>
          </a:xfrm>
          <a:prstGeom prst="rect">
            <a:avLst/>
          </a:prstGeom>
          <a:noFill/>
        </p:spPr>
        <p:txBody>
          <a:bodyPr wrap="square" rtlCol="0">
            <a:spAutoFit/>
          </a:bodyPr>
          <a:lstStyle/>
          <a:p>
            <a:r>
              <a:rPr kumimoji="1" lang="en-US" altLang="ja-JP" sz="2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SPONSERS</a:t>
            </a:r>
            <a:endParaRPr kumimoji="1" lang="ja-JP" altLang="en-US" sz="2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cxnSp>
        <p:nvCxnSpPr>
          <p:cNvPr id="1356" name="直線コネクタ 1355">
            <a:extLst>
              <a:ext uri="{FF2B5EF4-FFF2-40B4-BE49-F238E27FC236}">
                <a16:creationId xmlns:a16="http://schemas.microsoft.com/office/drawing/2014/main" id="{E297ED1E-8C20-6E16-51E9-16F50E61DCE4}"/>
              </a:ext>
            </a:extLst>
          </p:cNvPr>
          <p:cNvCxnSpPr>
            <a:cxnSpLocks/>
          </p:cNvCxnSpPr>
          <p:nvPr/>
        </p:nvCxnSpPr>
        <p:spPr>
          <a:xfrm>
            <a:off x="24575779"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aphicFrame>
        <p:nvGraphicFramePr>
          <p:cNvPr id="1472" name="グラフ 1471">
            <a:extLst>
              <a:ext uri="{FF2B5EF4-FFF2-40B4-BE49-F238E27FC236}">
                <a16:creationId xmlns:a16="http://schemas.microsoft.com/office/drawing/2014/main" id="{1FB179A3-8F24-4B8B-25D7-111BC511ED1B}"/>
              </a:ext>
            </a:extLst>
          </p:cNvPr>
          <p:cNvGraphicFramePr>
            <a:graphicFrameLocks/>
          </p:cNvGraphicFramePr>
          <p:nvPr>
            <p:extLst>
              <p:ext uri="{D42A27DB-BD31-4B8C-83A1-F6EECF244321}">
                <p14:modId xmlns:p14="http://schemas.microsoft.com/office/powerpoint/2010/main" val="1931475435"/>
              </p:ext>
            </p:extLst>
          </p:nvPr>
        </p:nvGraphicFramePr>
        <p:xfrm>
          <a:off x="14141278" y="17047401"/>
          <a:ext cx="4267452" cy="2254846"/>
        </p:xfrm>
        <a:graphic>
          <a:graphicData uri="http://schemas.openxmlformats.org/drawingml/2006/chart">
            <c:chart xmlns:c="http://schemas.openxmlformats.org/drawingml/2006/chart" xmlns:r="http://schemas.openxmlformats.org/officeDocument/2006/relationships" r:id="rId38"/>
          </a:graphicData>
        </a:graphic>
      </p:graphicFrame>
      <p:grpSp>
        <p:nvGrpSpPr>
          <p:cNvPr id="1405" name="グループ化 1404">
            <a:extLst>
              <a:ext uri="{FF2B5EF4-FFF2-40B4-BE49-F238E27FC236}">
                <a16:creationId xmlns:a16="http://schemas.microsoft.com/office/drawing/2014/main" id="{4C4C7F90-5F24-0D6B-0304-17518EB760EA}"/>
              </a:ext>
            </a:extLst>
          </p:cNvPr>
          <p:cNvGrpSpPr/>
          <p:nvPr/>
        </p:nvGrpSpPr>
        <p:grpSpPr>
          <a:xfrm>
            <a:off x="25763067" y="7057983"/>
            <a:ext cx="4561256" cy="1809412"/>
            <a:chOff x="25773574" y="7497741"/>
            <a:chExt cx="4561256" cy="1809412"/>
          </a:xfrm>
        </p:grpSpPr>
        <p:grpSp>
          <p:nvGrpSpPr>
            <p:cNvPr id="1317" name="グループ化 1316">
              <a:extLst>
                <a:ext uri="{FF2B5EF4-FFF2-40B4-BE49-F238E27FC236}">
                  <a16:creationId xmlns:a16="http://schemas.microsoft.com/office/drawing/2014/main" id="{820F4073-6541-B65C-27DA-889CCE200205}"/>
                </a:ext>
              </a:extLst>
            </p:cNvPr>
            <p:cNvGrpSpPr/>
            <p:nvPr/>
          </p:nvGrpSpPr>
          <p:grpSpPr>
            <a:xfrm>
              <a:off x="25773574" y="7497741"/>
              <a:ext cx="4561256" cy="1537452"/>
              <a:chOff x="-1766279" y="851375"/>
              <a:chExt cx="14607931" cy="4923861"/>
            </a:xfrm>
          </p:grpSpPr>
          <p:sp>
            <p:nvSpPr>
              <p:cNvPr id="1318" name="フローチャート: 結合子 1317">
                <a:extLst>
                  <a:ext uri="{FF2B5EF4-FFF2-40B4-BE49-F238E27FC236}">
                    <a16:creationId xmlns:a16="http://schemas.microsoft.com/office/drawing/2014/main" id="{A97B517E-015B-CE17-C517-8328830BDE13}"/>
                  </a:ext>
                </a:extLst>
              </p:cNvPr>
              <p:cNvSpPr/>
              <p:nvPr/>
            </p:nvSpPr>
            <p:spPr>
              <a:xfrm>
                <a:off x="3200889" y="3820838"/>
                <a:ext cx="653142" cy="653142"/>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29" name="直線コネクタ 1328">
                <a:extLst>
                  <a:ext uri="{FF2B5EF4-FFF2-40B4-BE49-F238E27FC236}">
                    <a16:creationId xmlns:a16="http://schemas.microsoft.com/office/drawing/2014/main" id="{D259DA25-BE54-0F15-5E0B-0E3C0FB638EE}"/>
                  </a:ext>
                </a:extLst>
              </p:cNvPr>
              <p:cNvCxnSpPr>
                <a:cxnSpLocks/>
              </p:cNvCxnSpPr>
              <p:nvPr/>
            </p:nvCxnSpPr>
            <p:spPr>
              <a:xfrm flipH="1">
                <a:off x="2897316" y="3306797"/>
                <a:ext cx="882555" cy="1083273"/>
              </a:xfrm>
              <a:prstGeom prst="line">
                <a:avLst/>
              </a:prstGeom>
              <a:ln>
                <a:tailEnd type="none"/>
              </a:ln>
            </p:spPr>
            <p:style>
              <a:lnRef idx="2">
                <a:schemeClr val="accent1"/>
              </a:lnRef>
              <a:fillRef idx="0">
                <a:schemeClr val="accent1"/>
              </a:fillRef>
              <a:effectRef idx="1">
                <a:schemeClr val="accent1"/>
              </a:effectRef>
              <a:fontRef idx="minor">
                <a:schemeClr val="tx1"/>
              </a:fontRef>
            </p:style>
          </p:cxnSp>
          <p:sp>
            <p:nvSpPr>
              <p:cNvPr id="1331" name="フローチャート: 結合子 1330">
                <a:extLst>
                  <a:ext uri="{FF2B5EF4-FFF2-40B4-BE49-F238E27FC236}">
                    <a16:creationId xmlns:a16="http://schemas.microsoft.com/office/drawing/2014/main" id="{7FD53BD9-5915-0CBC-72F5-1DD30131E687}"/>
                  </a:ext>
                </a:extLst>
              </p:cNvPr>
              <p:cNvSpPr/>
              <p:nvPr/>
            </p:nvSpPr>
            <p:spPr>
              <a:xfrm rot="1511532">
                <a:off x="1170987" y="2240052"/>
                <a:ext cx="1393370" cy="139337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3" name="フローチャート: 結合子 1342">
                <a:extLst>
                  <a:ext uri="{FF2B5EF4-FFF2-40B4-BE49-F238E27FC236}">
                    <a16:creationId xmlns:a16="http://schemas.microsoft.com/office/drawing/2014/main" id="{A0FFD493-9FC1-1D48-06FE-37E8D4A90CA2}"/>
                  </a:ext>
                </a:extLst>
              </p:cNvPr>
              <p:cNvSpPr/>
              <p:nvPr/>
            </p:nvSpPr>
            <p:spPr>
              <a:xfrm rot="1631113">
                <a:off x="6931764" y="2204452"/>
                <a:ext cx="653141" cy="653141"/>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8" name="フローチャート: 結合子 1407">
                <a:extLst>
                  <a:ext uri="{FF2B5EF4-FFF2-40B4-BE49-F238E27FC236}">
                    <a16:creationId xmlns:a16="http://schemas.microsoft.com/office/drawing/2014/main" id="{4E6C541A-5AA9-AE5A-875A-9080E4933A07}"/>
                  </a:ext>
                </a:extLst>
              </p:cNvPr>
              <p:cNvSpPr/>
              <p:nvPr/>
            </p:nvSpPr>
            <p:spPr>
              <a:xfrm rot="20823923">
                <a:off x="4900927" y="2205125"/>
                <a:ext cx="1393370" cy="139337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09" name="直線コネクタ 1408">
                <a:extLst>
                  <a:ext uri="{FF2B5EF4-FFF2-40B4-BE49-F238E27FC236}">
                    <a16:creationId xmlns:a16="http://schemas.microsoft.com/office/drawing/2014/main" id="{CB6FC86B-07F7-2AED-C49B-FB18D0FDCE1D}"/>
                  </a:ext>
                </a:extLst>
              </p:cNvPr>
              <p:cNvCxnSpPr>
                <a:cxnSpLocks/>
              </p:cNvCxnSpPr>
              <p:nvPr/>
            </p:nvCxnSpPr>
            <p:spPr>
              <a:xfrm>
                <a:off x="6846677" y="2186005"/>
                <a:ext cx="169124" cy="842396"/>
              </a:xfrm>
              <a:prstGeom prst="line">
                <a:avLst/>
              </a:prstGeom>
              <a:ln>
                <a:tailEnd type="none"/>
              </a:ln>
            </p:spPr>
            <p:style>
              <a:lnRef idx="2">
                <a:schemeClr val="accent1"/>
              </a:lnRef>
              <a:fillRef idx="0">
                <a:schemeClr val="accent1"/>
              </a:fillRef>
              <a:effectRef idx="1">
                <a:schemeClr val="accent1"/>
              </a:effectRef>
              <a:fontRef idx="minor">
                <a:schemeClr val="tx1"/>
              </a:fontRef>
            </p:style>
          </p:cxnSp>
          <p:sp>
            <p:nvSpPr>
              <p:cNvPr id="1410" name="フローチャート: 結合子 1409">
                <a:extLst>
                  <a:ext uri="{FF2B5EF4-FFF2-40B4-BE49-F238E27FC236}">
                    <a16:creationId xmlns:a16="http://schemas.microsoft.com/office/drawing/2014/main" id="{BDE10CF8-81A4-B0DD-2493-2F5FD4C9AB53}"/>
                  </a:ext>
                </a:extLst>
              </p:cNvPr>
              <p:cNvSpPr/>
              <p:nvPr/>
            </p:nvSpPr>
            <p:spPr>
              <a:xfrm rot="21037964">
                <a:off x="10281637" y="1660234"/>
                <a:ext cx="653142" cy="653142"/>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11" name="直線コネクタ 1410">
                <a:extLst>
                  <a:ext uri="{FF2B5EF4-FFF2-40B4-BE49-F238E27FC236}">
                    <a16:creationId xmlns:a16="http://schemas.microsoft.com/office/drawing/2014/main" id="{68757CD7-55BE-CAA9-F893-423445206C63}"/>
                  </a:ext>
                </a:extLst>
              </p:cNvPr>
              <p:cNvCxnSpPr>
                <a:cxnSpLocks/>
              </p:cNvCxnSpPr>
              <p:nvPr/>
            </p:nvCxnSpPr>
            <p:spPr>
              <a:xfrm>
                <a:off x="10068007" y="2009769"/>
                <a:ext cx="758876" cy="510298"/>
              </a:xfrm>
              <a:prstGeom prst="line">
                <a:avLst/>
              </a:prstGeom>
              <a:ln>
                <a:tailEnd type="none"/>
              </a:ln>
            </p:spPr>
            <p:style>
              <a:lnRef idx="2">
                <a:schemeClr val="accent1"/>
              </a:lnRef>
              <a:fillRef idx="0">
                <a:schemeClr val="accent1"/>
              </a:fillRef>
              <a:effectRef idx="1">
                <a:schemeClr val="accent1"/>
              </a:effectRef>
              <a:fontRef idx="minor">
                <a:schemeClr val="tx1"/>
              </a:fontRef>
            </p:style>
          </p:cxnSp>
          <p:sp>
            <p:nvSpPr>
              <p:cNvPr id="1412" name="フローチャート: 結合子 1411">
                <a:extLst>
                  <a:ext uri="{FF2B5EF4-FFF2-40B4-BE49-F238E27FC236}">
                    <a16:creationId xmlns:a16="http://schemas.microsoft.com/office/drawing/2014/main" id="{E4F1E581-EE04-E43C-0F10-6837F522E680}"/>
                  </a:ext>
                </a:extLst>
              </p:cNvPr>
              <p:cNvSpPr/>
              <p:nvPr/>
            </p:nvSpPr>
            <p:spPr>
              <a:xfrm rot="20700225">
                <a:off x="8629571" y="3294224"/>
                <a:ext cx="1393371" cy="139337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13" name="直線コネクタ 1412">
                <a:extLst>
                  <a:ext uri="{FF2B5EF4-FFF2-40B4-BE49-F238E27FC236}">
                    <a16:creationId xmlns:a16="http://schemas.microsoft.com/office/drawing/2014/main" id="{0047CFEF-5460-B1D5-DAB4-616BE59A005F}"/>
                  </a:ext>
                </a:extLst>
              </p:cNvPr>
              <p:cNvCxnSpPr>
                <a:cxnSpLocks/>
                <a:stCxn id="1408" idx="6"/>
                <a:endCxn id="1343" idx="3"/>
              </p:cNvCxnSpPr>
              <p:nvPr/>
            </p:nvCxnSpPr>
            <p:spPr>
              <a:xfrm flipV="1">
                <a:off x="6276619" y="2630935"/>
                <a:ext cx="670803" cy="114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4" name="直線コネクタ 1413">
                <a:extLst>
                  <a:ext uri="{FF2B5EF4-FFF2-40B4-BE49-F238E27FC236}">
                    <a16:creationId xmlns:a16="http://schemas.microsoft.com/office/drawing/2014/main" id="{87FF5E57-B744-0540-1B2E-563E1ABD2762}"/>
                  </a:ext>
                </a:extLst>
              </p:cNvPr>
              <p:cNvCxnSpPr>
                <a:cxnSpLocks/>
                <a:stCxn id="1331" idx="6"/>
                <a:endCxn id="1318" idx="1"/>
              </p:cNvCxnSpPr>
              <p:nvPr/>
            </p:nvCxnSpPr>
            <p:spPr>
              <a:xfrm>
                <a:off x="2498094" y="3233287"/>
                <a:ext cx="798445" cy="683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5" name="直線コネクタ 1414">
                <a:extLst>
                  <a:ext uri="{FF2B5EF4-FFF2-40B4-BE49-F238E27FC236}">
                    <a16:creationId xmlns:a16="http://schemas.microsoft.com/office/drawing/2014/main" id="{8B96C30E-23DC-5C15-BDE6-52A815A24F43}"/>
                  </a:ext>
                </a:extLst>
              </p:cNvPr>
              <p:cNvCxnSpPr>
                <a:cxnSpLocks/>
                <a:stCxn id="1412" idx="7"/>
                <a:endCxn id="1410" idx="3"/>
              </p:cNvCxnSpPr>
              <p:nvPr/>
            </p:nvCxnSpPr>
            <p:spPr>
              <a:xfrm flipV="1">
                <a:off x="9674638" y="2252232"/>
                <a:ext cx="743313" cy="11353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6" name="直線コネクタ 1415">
                <a:extLst>
                  <a:ext uri="{FF2B5EF4-FFF2-40B4-BE49-F238E27FC236}">
                    <a16:creationId xmlns:a16="http://schemas.microsoft.com/office/drawing/2014/main" id="{3624BA62-0850-8E76-CD32-C86C55AD553B}"/>
                  </a:ext>
                </a:extLst>
              </p:cNvPr>
              <p:cNvCxnSpPr>
                <a:cxnSpLocks/>
              </p:cNvCxnSpPr>
              <p:nvPr/>
            </p:nvCxnSpPr>
            <p:spPr>
              <a:xfrm flipH="1">
                <a:off x="552603" y="3493286"/>
                <a:ext cx="888062" cy="1012649"/>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17" name="円弧 1416">
                <a:extLst>
                  <a:ext uri="{FF2B5EF4-FFF2-40B4-BE49-F238E27FC236}">
                    <a16:creationId xmlns:a16="http://schemas.microsoft.com/office/drawing/2014/main" id="{97A4922D-4C10-FEC9-FF99-17A2EEFC6A44}"/>
                  </a:ext>
                </a:extLst>
              </p:cNvPr>
              <p:cNvSpPr/>
              <p:nvPr/>
            </p:nvSpPr>
            <p:spPr>
              <a:xfrm rot="7200000">
                <a:off x="747339" y="1888515"/>
                <a:ext cx="2173657" cy="2173657"/>
              </a:xfrm>
              <a:prstGeom prst="arc">
                <a:avLst>
                  <a:gd name="adj1" fmla="val 16156974"/>
                  <a:gd name="adj2" fmla="val 332556"/>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18" name="円弧 1417">
                <a:extLst>
                  <a:ext uri="{FF2B5EF4-FFF2-40B4-BE49-F238E27FC236}">
                    <a16:creationId xmlns:a16="http://schemas.microsoft.com/office/drawing/2014/main" id="{832851EA-5657-383F-448D-67EC7BEBB002}"/>
                  </a:ext>
                </a:extLst>
              </p:cNvPr>
              <p:cNvSpPr/>
              <p:nvPr/>
            </p:nvSpPr>
            <p:spPr>
              <a:xfrm>
                <a:off x="4465625" y="1884009"/>
                <a:ext cx="2133554" cy="2133554"/>
              </a:xfrm>
              <a:prstGeom prst="arc">
                <a:avLst>
                  <a:gd name="adj1" fmla="val 20650113"/>
                  <a:gd name="adj2" fmla="val 4610146"/>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419" name="直線コネクタ 1418">
                <a:extLst>
                  <a:ext uri="{FF2B5EF4-FFF2-40B4-BE49-F238E27FC236}">
                    <a16:creationId xmlns:a16="http://schemas.microsoft.com/office/drawing/2014/main" id="{3ACA8BC7-BF31-913B-4395-C1CE74CF60BC}"/>
                  </a:ext>
                </a:extLst>
              </p:cNvPr>
              <p:cNvCxnSpPr>
                <a:cxnSpLocks/>
              </p:cNvCxnSpPr>
              <p:nvPr/>
            </p:nvCxnSpPr>
            <p:spPr>
              <a:xfrm>
                <a:off x="5681849" y="3511983"/>
                <a:ext cx="243094" cy="1557241"/>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20" name="円弧 1419">
                <a:extLst>
                  <a:ext uri="{FF2B5EF4-FFF2-40B4-BE49-F238E27FC236}">
                    <a16:creationId xmlns:a16="http://schemas.microsoft.com/office/drawing/2014/main" id="{1CFBBC9A-DFAD-FDFA-A20C-2F7CE3E15260}"/>
                  </a:ext>
                </a:extLst>
              </p:cNvPr>
              <p:cNvSpPr/>
              <p:nvPr/>
            </p:nvSpPr>
            <p:spPr>
              <a:xfrm>
                <a:off x="7955046" y="2598924"/>
                <a:ext cx="2707315" cy="2707315"/>
              </a:xfrm>
              <a:prstGeom prst="arc">
                <a:avLst>
                  <a:gd name="adj1" fmla="val 18315452"/>
                  <a:gd name="adj2" fmla="val 2208736"/>
                </a:avLst>
              </a:prstGeom>
              <a:ln>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421" name="直線コネクタ 1420">
                <a:extLst>
                  <a:ext uri="{FF2B5EF4-FFF2-40B4-BE49-F238E27FC236}">
                    <a16:creationId xmlns:a16="http://schemas.microsoft.com/office/drawing/2014/main" id="{320F9168-176C-B3EF-85AD-85472BE63E52}"/>
                  </a:ext>
                </a:extLst>
              </p:cNvPr>
              <p:cNvCxnSpPr>
                <a:cxnSpLocks/>
              </p:cNvCxnSpPr>
              <p:nvPr/>
            </p:nvCxnSpPr>
            <p:spPr>
              <a:xfrm>
                <a:off x="9849332" y="4411430"/>
                <a:ext cx="1275868" cy="835135"/>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22" name="直線コネクタ 1421">
                <a:extLst>
                  <a:ext uri="{FF2B5EF4-FFF2-40B4-BE49-F238E27FC236}">
                    <a16:creationId xmlns:a16="http://schemas.microsoft.com/office/drawing/2014/main" id="{21A15D97-F5EC-02B8-669B-3E10CE465D02}"/>
                  </a:ext>
                </a:extLst>
              </p:cNvPr>
              <p:cNvCxnSpPr>
                <a:cxnSpLocks/>
              </p:cNvCxnSpPr>
              <p:nvPr/>
            </p:nvCxnSpPr>
            <p:spPr>
              <a:xfrm flipV="1">
                <a:off x="1867673" y="916589"/>
                <a:ext cx="0" cy="20201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3" name="直線コネクタ 1422">
                <a:extLst>
                  <a:ext uri="{FF2B5EF4-FFF2-40B4-BE49-F238E27FC236}">
                    <a16:creationId xmlns:a16="http://schemas.microsoft.com/office/drawing/2014/main" id="{3EA206FF-4369-1190-68B5-02C03C6468F9}"/>
                  </a:ext>
                </a:extLst>
              </p:cNvPr>
              <p:cNvCxnSpPr>
                <a:cxnSpLocks/>
              </p:cNvCxnSpPr>
              <p:nvPr/>
            </p:nvCxnSpPr>
            <p:spPr>
              <a:xfrm flipV="1">
                <a:off x="5579337" y="985144"/>
                <a:ext cx="0" cy="2249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4" name="直線コネクタ 1423">
                <a:extLst>
                  <a:ext uri="{FF2B5EF4-FFF2-40B4-BE49-F238E27FC236}">
                    <a16:creationId xmlns:a16="http://schemas.microsoft.com/office/drawing/2014/main" id="{D1303EC7-B999-7FF6-1095-F8E8C94CFD74}"/>
                  </a:ext>
                </a:extLst>
              </p:cNvPr>
              <p:cNvCxnSpPr/>
              <p:nvPr/>
            </p:nvCxnSpPr>
            <p:spPr>
              <a:xfrm flipV="1">
                <a:off x="9327029" y="1012290"/>
                <a:ext cx="0" cy="2797567"/>
              </a:xfrm>
              <a:prstGeom prst="line">
                <a:avLst/>
              </a:prstGeom>
            </p:spPr>
            <p:style>
              <a:lnRef idx="2">
                <a:schemeClr val="accent1"/>
              </a:lnRef>
              <a:fillRef idx="0">
                <a:schemeClr val="accent1"/>
              </a:fillRef>
              <a:effectRef idx="1">
                <a:schemeClr val="accent1"/>
              </a:effectRef>
              <a:fontRef idx="minor">
                <a:schemeClr val="tx1"/>
              </a:fontRef>
            </p:style>
          </p:cxnSp>
          <p:sp>
            <p:nvSpPr>
              <p:cNvPr id="1425" name="円弧 1424">
                <a:extLst>
                  <a:ext uri="{FF2B5EF4-FFF2-40B4-BE49-F238E27FC236}">
                    <a16:creationId xmlns:a16="http://schemas.microsoft.com/office/drawing/2014/main" id="{E368A2B8-40BF-3387-8EC8-2E963F3E51FB}"/>
                  </a:ext>
                </a:extLst>
              </p:cNvPr>
              <p:cNvSpPr/>
              <p:nvPr/>
            </p:nvSpPr>
            <p:spPr>
              <a:xfrm rot="8508773">
                <a:off x="477528" y="1844628"/>
                <a:ext cx="2544208" cy="2586103"/>
              </a:xfrm>
              <a:prstGeom prst="arc">
                <a:avLst>
                  <a:gd name="adj1" fmla="val 8064591"/>
                  <a:gd name="adj2" fmla="val 14367627"/>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26" name="円弧 1425">
                <a:extLst>
                  <a:ext uri="{FF2B5EF4-FFF2-40B4-BE49-F238E27FC236}">
                    <a16:creationId xmlns:a16="http://schemas.microsoft.com/office/drawing/2014/main" id="{451FDA70-FE6F-63DD-70E2-05BAC1E8797A}"/>
                  </a:ext>
                </a:extLst>
              </p:cNvPr>
              <p:cNvSpPr/>
              <p:nvPr/>
            </p:nvSpPr>
            <p:spPr>
              <a:xfrm>
                <a:off x="4360957" y="1742296"/>
                <a:ext cx="2396236" cy="2436800"/>
              </a:xfrm>
              <a:prstGeom prst="arc">
                <a:avLst>
                  <a:gd name="adj1" fmla="val 16184540"/>
                  <a:gd name="adj2" fmla="val 20761501"/>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27" name="円弧 1426">
                <a:extLst>
                  <a:ext uri="{FF2B5EF4-FFF2-40B4-BE49-F238E27FC236}">
                    <a16:creationId xmlns:a16="http://schemas.microsoft.com/office/drawing/2014/main" id="{ADF19683-4531-9ED3-FF3E-21463A56F542}"/>
                  </a:ext>
                </a:extLst>
              </p:cNvPr>
              <p:cNvSpPr/>
              <p:nvPr/>
            </p:nvSpPr>
            <p:spPr>
              <a:xfrm>
                <a:off x="7488052" y="2250993"/>
                <a:ext cx="3457203" cy="3461805"/>
              </a:xfrm>
              <a:prstGeom prst="arc">
                <a:avLst>
                  <a:gd name="adj1" fmla="val 16429627"/>
                  <a:gd name="adj2" fmla="val 18280607"/>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428" name="直線コネクタ 1427">
                <a:extLst>
                  <a:ext uri="{FF2B5EF4-FFF2-40B4-BE49-F238E27FC236}">
                    <a16:creationId xmlns:a16="http://schemas.microsoft.com/office/drawing/2014/main" id="{70BA1023-CD7E-F6A6-00F9-C62F86909ED4}"/>
                  </a:ext>
                </a:extLst>
              </p:cNvPr>
              <p:cNvCxnSpPr>
                <a:cxnSpLocks/>
              </p:cNvCxnSpPr>
              <p:nvPr/>
            </p:nvCxnSpPr>
            <p:spPr>
              <a:xfrm flipV="1">
                <a:off x="2623835" y="1761739"/>
                <a:ext cx="393005" cy="470156"/>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1431" name="テキスト ボックス 1430">
                <a:extLst>
                  <a:ext uri="{FF2B5EF4-FFF2-40B4-BE49-F238E27FC236}">
                    <a16:creationId xmlns:a16="http://schemas.microsoft.com/office/drawing/2014/main" id="{A6E30583-39C3-E3B1-18D7-4E4A8030B9C1}"/>
                  </a:ext>
                </a:extLst>
              </p:cNvPr>
              <p:cNvSpPr txBox="1"/>
              <p:nvPr/>
            </p:nvSpPr>
            <p:spPr>
              <a:xfrm>
                <a:off x="2096234" y="851375"/>
                <a:ext cx="3142425" cy="837835"/>
              </a:xfrm>
              <a:prstGeom prst="rect">
                <a:avLst/>
              </a:prstGeom>
              <a:noFill/>
            </p:spPr>
            <p:txBody>
              <a:bodyPr wrap="square" rtlCol="0">
                <a:spAutoFit/>
              </a:bodyPr>
              <a:lstStyle/>
              <a:p>
                <a:r>
                  <a:rPr kumimoji="1" lang="en-US" altLang="ja-JP" sz="1100" dirty="0">
                    <a:latin typeface="BIZ UDPゴシック" panose="020B0400000000000000" pitchFamily="50" charset="-128"/>
                    <a:ea typeface="BIZ UDPゴシック" panose="020B0400000000000000" pitchFamily="50" charset="-128"/>
                    <a:cs typeface="ADLaM Display" panose="02010000000000000000" pitchFamily="2" charset="0"/>
                  </a:rPr>
                  <a:t>Ball Angle</a:t>
                </a:r>
                <a:endParaRPr kumimoji="1" lang="ja-JP" altLang="en-US" sz="1100" dirty="0">
                  <a:latin typeface="BIZ UDPゴシック" panose="020B0400000000000000" pitchFamily="50" charset="-128"/>
                  <a:ea typeface="BIZ UDPゴシック" panose="020B0400000000000000" pitchFamily="50" charset="-128"/>
                  <a:cs typeface="ADLaM Display" panose="02010000000000000000" pitchFamily="2" charset="0"/>
                </a:endParaRPr>
              </a:p>
            </p:txBody>
          </p:sp>
          <p:cxnSp>
            <p:nvCxnSpPr>
              <p:cNvPr id="1434" name="直線コネクタ 1433">
                <a:extLst>
                  <a:ext uri="{FF2B5EF4-FFF2-40B4-BE49-F238E27FC236}">
                    <a16:creationId xmlns:a16="http://schemas.microsoft.com/office/drawing/2014/main" id="{4057CA66-1073-FC8B-8918-6685EEA3E80A}"/>
                  </a:ext>
                </a:extLst>
              </p:cNvPr>
              <p:cNvCxnSpPr>
                <a:cxnSpLocks/>
              </p:cNvCxnSpPr>
              <p:nvPr/>
            </p:nvCxnSpPr>
            <p:spPr>
              <a:xfrm>
                <a:off x="1867670" y="4048039"/>
                <a:ext cx="13102" cy="10054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5" name="直線コネクタ 1434">
                <a:extLst>
                  <a:ext uri="{FF2B5EF4-FFF2-40B4-BE49-F238E27FC236}">
                    <a16:creationId xmlns:a16="http://schemas.microsoft.com/office/drawing/2014/main" id="{45AF27D6-1B8A-1264-B882-A72727E80062}"/>
                  </a:ext>
                </a:extLst>
              </p:cNvPr>
              <p:cNvCxnSpPr>
                <a:cxnSpLocks/>
              </p:cNvCxnSpPr>
              <p:nvPr/>
            </p:nvCxnSpPr>
            <p:spPr>
              <a:xfrm>
                <a:off x="6403365" y="3619715"/>
                <a:ext cx="701417" cy="6884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6" name="直線コネクタ 1435">
                <a:extLst>
                  <a:ext uri="{FF2B5EF4-FFF2-40B4-BE49-F238E27FC236}">
                    <a16:creationId xmlns:a16="http://schemas.microsoft.com/office/drawing/2014/main" id="{0BD7AB32-8BF8-F804-195F-A50446B402E2}"/>
                  </a:ext>
                </a:extLst>
              </p:cNvPr>
              <p:cNvCxnSpPr>
                <a:cxnSpLocks/>
              </p:cNvCxnSpPr>
              <p:nvPr/>
            </p:nvCxnSpPr>
            <p:spPr>
              <a:xfrm>
                <a:off x="10658742" y="3747669"/>
                <a:ext cx="712738" cy="184868"/>
              </a:xfrm>
              <a:prstGeom prst="line">
                <a:avLst/>
              </a:prstGeom>
            </p:spPr>
            <p:style>
              <a:lnRef idx="2">
                <a:schemeClr val="accent1"/>
              </a:lnRef>
              <a:fillRef idx="0">
                <a:schemeClr val="accent1"/>
              </a:fillRef>
              <a:effectRef idx="1">
                <a:schemeClr val="accent1"/>
              </a:effectRef>
              <a:fontRef idx="minor">
                <a:schemeClr val="tx1"/>
              </a:fontRef>
            </p:style>
          </p:cxnSp>
          <p:sp>
            <p:nvSpPr>
              <p:cNvPr id="1437" name="テキスト ボックス 1436">
                <a:extLst>
                  <a:ext uri="{FF2B5EF4-FFF2-40B4-BE49-F238E27FC236}">
                    <a16:creationId xmlns:a16="http://schemas.microsoft.com/office/drawing/2014/main" id="{4DF4C38C-1DFB-5636-106B-6CBD6CCD0128}"/>
                  </a:ext>
                </a:extLst>
              </p:cNvPr>
              <p:cNvSpPr txBox="1"/>
              <p:nvPr/>
            </p:nvSpPr>
            <p:spPr>
              <a:xfrm>
                <a:off x="1320802" y="4937401"/>
                <a:ext cx="1576514" cy="837835"/>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90°</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438" name="テキスト ボックス 1437">
                <a:extLst>
                  <a:ext uri="{FF2B5EF4-FFF2-40B4-BE49-F238E27FC236}">
                    <a16:creationId xmlns:a16="http://schemas.microsoft.com/office/drawing/2014/main" id="{04F43A74-0733-D2F0-E175-932BB77C683E}"/>
                  </a:ext>
                </a:extLst>
              </p:cNvPr>
              <p:cNvSpPr txBox="1"/>
              <p:nvPr/>
            </p:nvSpPr>
            <p:spPr>
              <a:xfrm>
                <a:off x="6959672" y="4103025"/>
                <a:ext cx="1576514" cy="837835"/>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90°</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439" name="テキスト ボックス 1438">
                <a:extLst>
                  <a:ext uri="{FF2B5EF4-FFF2-40B4-BE49-F238E27FC236}">
                    <a16:creationId xmlns:a16="http://schemas.microsoft.com/office/drawing/2014/main" id="{5F8E91A4-274E-388C-BC53-18F9B6CECA9E}"/>
                  </a:ext>
                </a:extLst>
              </p:cNvPr>
              <p:cNvSpPr txBox="1"/>
              <p:nvPr/>
            </p:nvSpPr>
            <p:spPr>
              <a:xfrm>
                <a:off x="11265138" y="3493286"/>
                <a:ext cx="1576514" cy="837835"/>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90°</a:t>
                </a:r>
                <a:endParaRPr kumimoji="1" lang="ja-JP" altLang="en-US" sz="1100" dirty="0">
                  <a:latin typeface="BIZ UDPゴシック" panose="020B0400000000000000" pitchFamily="50" charset="-128"/>
                  <a:ea typeface="BIZ UDPゴシック" panose="020B0400000000000000" pitchFamily="50" charset="-128"/>
                </a:endParaRPr>
              </a:p>
            </p:txBody>
          </p:sp>
          <p:cxnSp>
            <p:nvCxnSpPr>
              <p:cNvPr id="1440" name="直線コネクタ 1439">
                <a:extLst>
                  <a:ext uri="{FF2B5EF4-FFF2-40B4-BE49-F238E27FC236}">
                    <a16:creationId xmlns:a16="http://schemas.microsoft.com/office/drawing/2014/main" id="{A112333F-A0FA-1B58-2B3C-7DDE216DCE9F}"/>
                  </a:ext>
                </a:extLst>
              </p:cNvPr>
              <p:cNvCxnSpPr>
                <a:cxnSpLocks/>
              </p:cNvCxnSpPr>
              <p:nvPr/>
            </p:nvCxnSpPr>
            <p:spPr>
              <a:xfrm flipH="1" flipV="1">
                <a:off x="-36100" y="3424487"/>
                <a:ext cx="1102903" cy="4695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43" name="テキスト ボックス 1442">
                <a:extLst>
                  <a:ext uri="{FF2B5EF4-FFF2-40B4-BE49-F238E27FC236}">
                    <a16:creationId xmlns:a16="http://schemas.microsoft.com/office/drawing/2014/main" id="{90EEB779-6628-09A0-0757-F6ABA34D9AB6}"/>
                  </a:ext>
                </a:extLst>
              </p:cNvPr>
              <p:cNvSpPr txBox="1"/>
              <p:nvPr/>
            </p:nvSpPr>
            <p:spPr>
              <a:xfrm>
                <a:off x="-1766279" y="1991741"/>
                <a:ext cx="3129701" cy="1379964"/>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Move</a:t>
                </a:r>
              </a:p>
              <a:p>
                <a:r>
                  <a:rPr lang="en-US" altLang="ja-JP" sz="1100" dirty="0">
                    <a:latin typeface="BIZ UDPゴシック" panose="020B0400000000000000" pitchFamily="50" charset="-128"/>
                    <a:ea typeface="BIZ UDPゴシック" panose="020B0400000000000000" pitchFamily="50" charset="-128"/>
                  </a:rPr>
                  <a:t>Direction</a:t>
                </a:r>
              </a:p>
            </p:txBody>
          </p:sp>
        </p:grpSp>
        <p:sp>
          <p:nvSpPr>
            <p:cNvPr id="40" name="テキスト ボックス 39">
              <a:extLst>
                <a:ext uri="{FF2B5EF4-FFF2-40B4-BE49-F238E27FC236}">
                  <a16:creationId xmlns:a16="http://schemas.microsoft.com/office/drawing/2014/main" id="{65BBCD6F-C3CF-AAD4-0A61-5BF8298883BD}"/>
                </a:ext>
              </a:extLst>
            </p:cNvPr>
            <p:cNvSpPr txBox="1"/>
            <p:nvPr/>
          </p:nvSpPr>
          <p:spPr>
            <a:xfrm>
              <a:off x="26581067" y="9076321"/>
              <a:ext cx="3259870" cy="230832"/>
            </a:xfrm>
            <a:prstGeom prst="rect">
              <a:avLst/>
            </a:prstGeom>
            <a:noFill/>
          </p:spPr>
          <p:txBody>
            <a:bodyPr wrap="square" rtlCol="0">
              <a:spAutoFit/>
            </a:bodyPr>
            <a:lstStyle/>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Fig.B-1 ball-tracking system when ball is near</a:t>
              </a: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403" name="グループ化 1402">
            <a:extLst>
              <a:ext uri="{FF2B5EF4-FFF2-40B4-BE49-F238E27FC236}">
                <a16:creationId xmlns:a16="http://schemas.microsoft.com/office/drawing/2014/main" id="{C4C6A615-76ED-FD6E-4F2C-8C6C5284AD5F}"/>
              </a:ext>
            </a:extLst>
          </p:cNvPr>
          <p:cNvGrpSpPr/>
          <p:nvPr/>
        </p:nvGrpSpPr>
        <p:grpSpPr>
          <a:xfrm>
            <a:off x="26570560" y="9070217"/>
            <a:ext cx="3259870" cy="1062646"/>
            <a:chOff x="26581067" y="9509975"/>
            <a:chExt cx="3259870" cy="1062646"/>
          </a:xfrm>
        </p:grpSpPr>
        <p:grpSp>
          <p:nvGrpSpPr>
            <p:cNvPr id="1470" name="グループ化 1469">
              <a:extLst>
                <a:ext uri="{FF2B5EF4-FFF2-40B4-BE49-F238E27FC236}">
                  <a16:creationId xmlns:a16="http://schemas.microsoft.com/office/drawing/2014/main" id="{B5CC9FDA-648F-DD60-A903-BBDF15633AE1}"/>
                </a:ext>
              </a:extLst>
            </p:cNvPr>
            <p:cNvGrpSpPr/>
            <p:nvPr/>
          </p:nvGrpSpPr>
          <p:grpSpPr>
            <a:xfrm>
              <a:off x="26647005" y="9509975"/>
              <a:ext cx="2840403" cy="713763"/>
              <a:chOff x="26568309" y="9417755"/>
              <a:chExt cx="2840403" cy="713763"/>
            </a:xfrm>
          </p:grpSpPr>
          <p:grpSp>
            <p:nvGrpSpPr>
              <p:cNvPr id="1453" name="グループ化 1452">
                <a:extLst>
                  <a:ext uri="{FF2B5EF4-FFF2-40B4-BE49-F238E27FC236}">
                    <a16:creationId xmlns:a16="http://schemas.microsoft.com/office/drawing/2014/main" id="{9C9BA7D7-666D-FD30-EF6F-91D556DA57DA}"/>
                  </a:ext>
                </a:extLst>
              </p:cNvPr>
              <p:cNvGrpSpPr/>
              <p:nvPr/>
            </p:nvGrpSpPr>
            <p:grpSpPr>
              <a:xfrm>
                <a:off x="26568309" y="9417755"/>
                <a:ext cx="2840403" cy="713763"/>
                <a:chOff x="4136573" y="704545"/>
                <a:chExt cx="12107577" cy="3042506"/>
              </a:xfrm>
            </p:grpSpPr>
            <p:sp>
              <p:nvSpPr>
                <p:cNvPr id="1454" name="フローチャート: 結合子 1453">
                  <a:extLst>
                    <a:ext uri="{FF2B5EF4-FFF2-40B4-BE49-F238E27FC236}">
                      <a16:creationId xmlns:a16="http://schemas.microsoft.com/office/drawing/2014/main" id="{A4DB7B96-B750-410F-17D0-9B5397E18093}"/>
                    </a:ext>
                  </a:extLst>
                </p:cNvPr>
                <p:cNvSpPr/>
                <p:nvPr/>
              </p:nvSpPr>
              <p:spPr>
                <a:xfrm rot="162027">
                  <a:off x="15591009" y="1087734"/>
                  <a:ext cx="653141" cy="653141"/>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5" name="フローチャート: 結合子 1454">
                  <a:extLst>
                    <a:ext uri="{FF2B5EF4-FFF2-40B4-BE49-F238E27FC236}">
                      <a16:creationId xmlns:a16="http://schemas.microsoft.com/office/drawing/2014/main" id="{0A846029-ACF3-2475-4771-A3D017698DAC}"/>
                    </a:ext>
                  </a:extLst>
                </p:cNvPr>
                <p:cNvSpPr/>
                <p:nvPr/>
              </p:nvSpPr>
              <p:spPr>
                <a:xfrm>
                  <a:off x="4136573" y="704545"/>
                  <a:ext cx="1393372" cy="139337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56" name="直線矢印コネクタ 1455">
                  <a:extLst>
                    <a:ext uri="{FF2B5EF4-FFF2-40B4-BE49-F238E27FC236}">
                      <a16:creationId xmlns:a16="http://schemas.microsoft.com/office/drawing/2014/main" id="{DA282446-F54D-8FA7-9661-61E982160BB0}"/>
                    </a:ext>
                  </a:extLst>
                </p:cNvPr>
                <p:cNvCxnSpPr>
                  <a:cxnSpLocks/>
                  <a:stCxn id="1455" idx="6"/>
                  <a:endCxn id="1454" idx="2"/>
                </p:cNvCxnSpPr>
                <p:nvPr/>
              </p:nvCxnSpPr>
              <p:spPr>
                <a:xfrm flipV="1">
                  <a:off x="5529945" y="1398919"/>
                  <a:ext cx="10061427" cy="231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7" name="直線矢印コネクタ 1456">
                  <a:extLst>
                    <a:ext uri="{FF2B5EF4-FFF2-40B4-BE49-F238E27FC236}">
                      <a16:creationId xmlns:a16="http://schemas.microsoft.com/office/drawing/2014/main" id="{47744752-04B0-CDA0-4684-1A4A002E5D73}"/>
                    </a:ext>
                  </a:extLst>
                </p:cNvPr>
                <p:cNvCxnSpPr>
                  <a:cxnSpLocks/>
                  <a:stCxn id="1455" idx="6"/>
                </p:cNvCxnSpPr>
                <p:nvPr/>
              </p:nvCxnSpPr>
              <p:spPr>
                <a:xfrm>
                  <a:off x="5529945" y="1401233"/>
                  <a:ext cx="8858582" cy="234581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58" name="円弧 1457">
                  <a:extLst>
                    <a:ext uri="{FF2B5EF4-FFF2-40B4-BE49-F238E27FC236}">
                      <a16:creationId xmlns:a16="http://schemas.microsoft.com/office/drawing/2014/main" id="{B1EE4241-DBDB-5CCB-CF46-A8190D3E3B25}"/>
                    </a:ext>
                  </a:extLst>
                </p:cNvPr>
                <p:cNvSpPr/>
                <p:nvPr/>
              </p:nvSpPr>
              <p:spPr>
                <a:xfrm rot="471387">
                  <a:off x="6793268" y="711442"/>
                  <a:ext cx="2162626" cy="2205791"/>
                </a:xfrm>
                <a:prstGeom prst="arc">
                  <a:avLst>
                    <a:gd name="adj1" fmla="val 19953645"/>
                    <a:gd name="adj2" fmla="val 85605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sp>
            <p:nvSpPr>
              <p:cNvPr id="1469" name="テキスト ボックス 1468">
                <a:extLst>
                  <a:ext uri="{FF2B5EF4-FFF2-40B4-BE49-F238E27FC236}">
                    <a16:creationId xmlns:a16="http://schemas.microsoft.com/office/drawing/2014/main" id="{74830E2C-6058-ABB2-BAD1-7F1010CFF75E}"/>
                  </a:ext>
                </a:extLst>
              </p:cNvPr>
              <p:cNvSpPr txBox="1"/>
              <p:nvPr/>
            </p:nvSpPr>
            <p:spPr>
              <a:xfrm>
                <a:off x="27772310" y="9572319"/>
                <a:ext cx="492259" cy="261610"/>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X°</a:t>
                </a:r>
                <a:endParaRPr kumimoji="1" lang="ja-JP" altLang="en-US" sz="1100" dirty="0">
                  <a:latin typeface="BIZ UDPゴシック" panose="020B0400000000000000" pitchFamily="50" charset="-128"/>
                  <a:ea typeface="BIZ UDPゴシック" panose="020B0400000000000000" pitchFamily="50" charset="-128"/>
                </a:endParaRPr>
              </a:p>
            </p:txBody>
          </p:sp>
        </p:grpSp>
        <p:sp>
          <p:nvSpPr>
            <p:cNvPr id="44" name="テキスト ボックス 43">
              <a:extLst>
                <a:ext uri="{FF2B5EF4-FFF2-40B4-BE49-F238E27FC236}">
                  <a16:creationId xmlns:a16="http://schemas.microsoft.com/office/drawing/2014/main" id="{4CA8721A-EFA9-B0DF-7C4B-2B65BF8D488B}"/>
                </a:ext>
              </a:extLst>
            </p:cNvPr>
            <p:cNvSpPr txBox="1"/>
            <p:nvPr/>
          </p:nvSpPr>
          <p:spPr>
            <a:xfrm>
              <a:off x="26581067" y="10341789"/>
              <a:ext cx="3259870" cy="230832"/>
            </a:xfrm>
            <a:prstGeom prst="rect">
              <a:avLst/>
            </a:prstGeom>
            <a:noFill/>
          </p:spPr>
          <p:txBody>
            <a:bodyPr wrap="square" rtlCol="0">
              <a:spAutoFit/>
            </a:bodyPr>
            <a:lstStyle/>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Fig.B-2 ball-tracking system when ball is far</a:t>
              </a: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358" name="グループ化 1357">
            <a:extLst>
              <a:ext uri="{FF2B5EF4-FFF2-40B4-BE49-F238E27FC236}">
                <a16:creationId xmlns:a16="http://schemas.microsoft.com/office/drawing/2014/main" id="{5AE02671-ACC5-F3D0-9566-B51D3DCD8A65}"/>
              </a:ext>
            </a:extLst>
          </p:cNvPr>
          <p:cNvGrpSpPr/>
          <p:nvPr/>
        </p:nvGrpSpPr>
        <p:grpSpPr>
          <a:xfrm>
            <a:off x="14142000" y="14730011"/>
            <a:ext cx="4327379" cy="2267289"/>
            <a:chOff x="14099721" y="14755195"/>
            <a:chExt cx="4327379" cy="2267289"/>
          </a:xfrm>
        </p:grpSpPr>
        <p:graphicFrame>
          <p:nvGraphicFramePr>
            <p:cNvPr id="1471" name="グラフ 1470">
              <a:extLst>
                <a:ext uri="{FF2B5EF4-FFF2-40B4-BE49-F238E27FC236}">
                  <a16:creationId xmlns:a16="http://schemas.microsoft.com/office/drawing/2014/main" id="{476F7178-92C4-AF19-18CD-668803A24B3C}"/>
                </a:ext>
              </a:extLst>
            </p:cNvPr>
            <p:cNvGraphicFramePr>
              <a:graphicFrameLocks/>
            </p:cNvGraphicFramePr>
            <p:nvPr>
              <p:extLst>
                <p:ext uri="{D42A27DB-BD31-4B8C-83A1-F6EECF244321}">
                  <p14:modId xmlns:p14="http://schemas.microsoft.com/office/powerpoint/2010/main" val="3310682412"/>
                </p:ext>
              </p:extLst>
            </p:nvPr>
          </p:nvGraphicFramePr>
          <p:xfrm>
            <a:off x="14099721" y="14755195"/>
            <a:ext cx="4266729" cy="2267289"/>
          </p:xfrm>
          <a:graphic>
            <a:graphicData uri="http://schemas.openxmlformats.org/drawingml/2006/chart">
              <c:chart xmlns:c="http://schemas.openxmlformats.org/drawingml/2006/chart" xmlns:r="http://schemas.openxmlformats.org/officeDocument/2006/relationships" r:id="rId39"/>
            </a:graphicData>
          </a:graphic>
        </p:graphicFrame>
        <p:sp>
          <p:nvSpPr>
            <p:cNvPr id="51" name="テキスト ボックス 50">
              <a:extLst>
                <a:ext uri="{FF2B5EF4-FFF2-40B4-BE49-F238E27FC236}">
                  <a16:creationId xmlns:a16="http://schemas.microsoft.com/office/drawing/2014/main" id="{6EC9892D-C804-0FB2-1490-1CE7EE188C0B}"/>
                </a:ext>
              </a:extLst>
            </p:cNvPr>
            <p:cNvSpPr txBox="1"/>
            <p:nvPr/>
          </p:nvSpPr>
          <p:spPr>
            <a:xfrm>
              <a:off x="14316352" y="14864680"/>
              <a:ext cx="573298" cy="261610"/>
            </a:xfrm>
            <a:prstGeom prst="rect">
              <a:avLst/>
            </a:prstGeom>
            <a:noFill/>
          </p:spPr>
          <p:txBody>
            <a:bodyPr wrap="square" rtlCol="0">
              <a:spAutoFit/>
            </a:bodyPr>
            <a:lstStyle/>
            <a:p>
              <a:r>
                <a:rPr kumimoji="1" lang="en-US" altLang="ja-JP" sz="1100" dirty="0"/>
                <a:t>(mm)</a:t>
              </a:r>
              <a:endParaRPr kumimoji="1" lang="ja-JP" altLang="en-US" sz="1100" dirty="0"/>
            </a:p>
          </p:txBody>
        </p:sp>
        <p:sp>
          <p:nvSpPr>
            <p:cNvPr id="1357" name="テキスト ボックス 1356">
              <a:extLst>
                <a:ext uri="{FF2B5EF4-FFF2-40B4-BE49-F238E27FC236}">
                  <a16:creationId xmlns:a16="http://schemas.microsoft.com/office/drawing/2014/main" id="{390E5B97-5651-F3AB-393F-125792DB563C}"/>
                </a:ext>
              </a:extLst>
            </p:cNvPr>
            <p:cNvSpPr txBox="1"/>
            <p:nvPr/>
          </p:nvSpPr>
          <p:spPr>
            <a:xfrm>
              <a:off x="17961957" y="16662273"/>
              <a:ext cx="465143" cy="261610"/>
            </a:xfrm>
            <a:prstGeom prst="rect">
              <a:avLst/>
            </a:prstGeom>
            <a:noFill/>
          </p:spPr>
          <p:txBody>
            <a:bodyPr wrap="square" rtlCol="0">
              <a:spAutoFit/>
            </a:bodyPr>
            <a:lstStyle/>
            <a:p>
              <a:r>
                <a:rPr kumimoji="1" lang="en-US" altLang="ja-JP" sz="1100" dirty="0"/>
                <a:t>(μF)</a:t>
              </a:r>
              <a:endParaRPr kumimoji="1" lang="ja-JP" altLang="en-US" sz="1100" dirty="0"/>
            </a:p>
          </p:txBody>
        </p:sp>
      </p:grpSp>
      <p:sp>
        <p:nvSpPr>
          <p:cNvPr id="1360" name="テキスト ボックス 1359">
            <a:extLst>
              <a:ext uri="{FF2B5EF4-FFF2-40B4-BE49-F238E27FC236}">
                <a16:creationId xmlns:a16="http://schemas.microsoft.com/office/drawing/2014/main" id="{63008C6A-5FAE-DE72-D67B-9ED4C90D40B7}"/>
              </a:ext>
            </a:extLst>
          </p:cNvPr>
          <p:cNvSpPr txBox="1"/>
          <p:nvPr/>
        </p:nvSpPr>
        <p:spPr>
          <a:xfrm>
            <a:off x="22434088" y="15816035"/>
            <a:ext cx="661940" cy="33855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Autodesk </a:t>
            </a:r>
          </a:p>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Fusion</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62" name="テキスト ボックス 1361">
            <a:extLst>
              <a:ext uri="{FF2B5EF4-FFF2-40B4-BE49-F238E27FC236}">
                <a16:creationId xmlns:a16="http://schemas.microsoft.com/office/drawing/2014/main" id="{3E2AE8C9-DB49-F26C-CBBB-16372B3E41AD}"/>
              </a:ext>
            </a:extLst>
          </p:cNvPr>
          <p:cNvSpPr txBox="1"/>
          <p:nvPr/>
        </p:nvSpPr>
        <p:spPr>
          <a:xfrm>
            <a:off x="23136015" y="15868910"/>
            <a:ext cx="661940" cy="21544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KiCad</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64" name="テキスト ボックス 1363">
            <a:extLst>
              <a:ext uri="{FF2B5EF4-FFF2-40B4-BE49-F238E27FC236}">
                <a16:creationId xmlns:a16="http://schemas.microsoft.com/office/drawing/2014/main" id="{C33CDE48-4F5C-24A9-AFB2-A504F21FAD24}"/>
              </a:ext>
            </a:extLst>
          </p:cNvPr>
          <p:cNvSpPr txBox="1"/>
          <p:nvPr/>
        </p:nvSpPr>
        <p:spPr>
          <a:xfrm>
            <a:off x="23839214" y="15868910"/>
            <a:ext cx="661940" cy="21544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GitHub</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65" name="テキスト ボックス 1364">
            <a:extLst>
              <a:ext uri="{FF2B5EF4-FFF2-40B4-BE49-F238E27FC236}">
                <a16:creationId xmlns:a16="http://schemas.microsoft.com/office/drawing/2014/main" id="{257360B4-B19F-BDE4-1467-9A29887A4A3D}"/>
              </a:ext>
            </a:extLst>
          </p:cNvPr>
          <p:cNvSpPr txBox="1"/>
          <p:nvPr/>
        </p:nvSpPr>
        <p:spPr>
          <a:xfrm>
            <a:off x="23141232" y="16676271"/>
            <a:ext cx="661940" cy="21544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Discord</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66" name="テキスト ボックス 1365">
            <a:extLst>
              <a:ext uri="{FF2B5EF4-FFF2-40B4-BE49-F238E27FC236}">
                <a16:creationId xmlns:a16="http://schemas.microsoft.com/office/drawing/2014/main" id="{3D1D2712-9B85-46EE-5D55-85C04FC7C403}"/>
              </a:ext>
            </a:extLst>
          </p:cNvPr>
          <p:cNvSpPr txBox="1"/>
          <p:nvPr/>
        </p:nvSpPr>
        <p:spPr>
          <a:xfrm>
            <a:off x="23734195" y="16586585"/>
            <a:ext cx="885434" cy="33855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Google</a:t>
            </a:r>
          </a:p>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Spreadsheet</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70" name="テキスト ボックス 1369">
            <a:extLst>
              <a:ext uri="{FF2B5EF4-FFF2-40B4-BE49-F238E27FC236}">
                <a16:creationId xmlns:a16="http://schemas.microsoft.com/office/drawing/2014/main" id="{8610ACDC-C47C-3E84-A449-243FB535594E}"/>
              </a:ext>
            </a:extLst>
          </p:cNvPr>
          <p:cNvSpPr txBox="1"/>
          <p:nvPr/>
        </p:nvSpPr>
        <p:spPr>
          <a:xfrm>
            <a:off x="7855603" y="5490612"/>
            <a:ext cx="4185912" cy="1015663"/>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ja-JP" altLang="en-US" sz="5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Debugging Components</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placed menu operation buttons and a small LCD monitor at the rear of the robot.</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These are positioned for easy access during a match, allowing us to check sensor values and change the robot’s</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Mode without connecting to a computer.</a:t>
            </a:r>
            <a:endParaRPr kumimoji="1" lang="en-US" altLang="ja-JP" sz="800" dirty="0">
              <a:latin typeface="+mj-ea"/>
              <a:ea typeface="+mj-ea"/>
              <a:cs typeface="Cascadia Code" panose="020B0609020000020004" pitchFamily="49" charset="0"/>
            </a:endParaRPr>
          </a:p>
        </p:txBody>
      </p:sp>
      <p:sp>
        <p:nvSpPr>
          <p:cNvPr id="1374" name="テキスト ボックス 1373">
            <a:extLst>
              <a:ext uri="{FF2B5EF4-FFF2-40B4-BE49-F238E27FC236}">
                <a16:creationId xmlns:a16="http://schemas.microsoft.com/office/drawing/2014/main" id="{01257E04-CD99-81EE-633B-73430E8C7521}"/>
              </a:ext>
            </a:extLst>
          </p:cNvPr>
          <p:cNvSpPr txBox="1"/>
          <p:nvPr/>
        </p:nvSpPr>
        <p:spPr>
          <a:xfrm>
            <a:off x="7854189" y="12003559"/>
            <a:ext cx="3984337" cy="892552"/>
          </a:xfrm>
          <a:prstGeom prst="rect">
            <a:avLst/>
          </a:prstGeom>
          <a:noFill/>
        </p:spPr>
        <p:txBody>
          <a:bodyPr wrap="square" rtlCol="0">
            <a:spAutoFit/>
          </a:bodyPr>
          <a:lstStyle/>
          <a:p>
            <a:pPr marL="228600" indent="-228600">
              <a:buAutoNum type="arabicPlain" startAt="8"/>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Solenoid</a:t>
            </a:r>
          </a:p>
          <a:p>
            <a:pPr marL="228600" indent="-228600">
              <a:buAutoNum type="arabicPlain" startAt="8"/>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selected Takaha's CB1037 solenoid for the kicker.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Among solenoids of similar size in the series, it has a longer stroke and delivers greater kicking force relative to its size, making it ideal for a compact and high-power kicker unit.</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75" name="テキスト ボックス 1374">
            <a:extLst>
              <a:ext uri="{FF2B5EF4-FFF2-40B4-BE49-F238E27FC236}">
                <a16:creationId xmlns:a16="http://schemas.microsoft.com/office/drawing/2014/main" id="{A3987768-C2D4-A5CC-11E3-8AB894CBF430}"/>
              </a:ext>
            </a:extLst>
          </p:cNvPr>
          <p:cNvSpPr txBox="1"/>
          <p:nvPr/>
        </p:nvSpPr>
        <p:spPr>
          <a:xfrm>
            <a:off x="16671050" y="4116561"/>
            <a:ext cx="4495525" cy="2677656"/>
          </a:xfrm>
          <a:prstGeom prst="rect">
            <a:avLst/>
          </a:prstGeom>
          <a:noFill/>
        </p:spPr>
        <p:txBody>
          <a:bodyPr wrap="square" rtlCol="0">
            <a:spAutoFit/>
          </a:bodyPr>
          <a:lstStyle/>
          <a:p>
            <a:pPr marL="228600" indent="-228600">
              <a:buAutoNum type="alphaUcPeriod"/>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Main Board (Robot.1)</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board is equipped with the “Teensy 4.0” main microcontroller, the “BNO055” IMU sensor, the “Twelite UART” communication module for inter-robot communication, the tournament’s official communication module, and various control switches.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All of the data from microcontrollers and sensors on other boards is aggregated here, and this data is used to control the robot.</a:t>
            </a:r>
          </a:p>
          <a:p>
            <a:endPar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Teensy 4.0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It has many serial ports and very high performance, making it suitable for high-precision control using many sensors and sub-microcontrollers.</a:t>
            </a:r>
          </a:p>
          <a:p>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BNO055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It allows easy control and has less angular drift compared to other IMU sensors.</a:t>
            </a:r>
          </a:p>
          <a:p>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Twelite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It enables easy communication by simply connecting it to the microcontroller via UART.</a:t>
            </a:r>
            <a:endParaRPr kumimoji="1" lang="en-US" altLang="ja-JP" sz="900" dirty="0">
              <a:latin typeface="+mj-ea"/>
              <a:ea typeface="+mj-ea"/>
              <a:cs typeface="Cascadia Code" panose="020B0609020000020004" pitchFamily="49" charset="0"/>
            </a:endParaRPr>
          </a:p>
        </p:txBody>
      </p:sp>
      <p:sp>
        <p:nvSpPr>
          <p:cNvPr id="1376" name="テキスト ボックス 1375">
            <a:extLst>
              <a:ext uri="{FF2B5EF4-FFF2-40B4-BE49-F238E27FC236}">
                <a16:creationId xmlns:a16="http://schemas.microsoft.com/office/drawing/2014/main" id="{8F1FDE4E-0A25-ECC1-DAE5-9C5F0D96045A}"/>
              </a:ext>
            </a:extLst>
          </p:cNvPr>
          <p:cNvSpPr txBox="1"/>
          <p:nvPr/>
        </p:nvSpPr>
        <p:spPr>
          <a:xfrm>
            <a:off x="7852869" y="7734282"/>
            <a:ext cx="3984337" cy="738664"/>
          </a:xfrm>
          <a:prstGeom prst="rect">
            <a:avLst/>
          </a:prstGeom>
          <a:noFill/>
        </p:spPr>
        <p:txBody>
          <a:bodyPr wrap="square" rtlCol="0">
            <a:spAutoFit/>
          </a:bodyPr>
          <a:lstStyle/>
          <a:p>
            <a:pPr marL="228600" indent="-228600">
              <a:buAutoNum type="arabicPlain" startAt="4"/>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IR Sensor</a:t>
            </a:r>
          </a:p>
          <a:p>
            <a:pPr marL="228600" indent="-228600">
              <a:buAutoNum type="arabicPlain" startAt="4"/>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chosen the TSSP58038 for the ball detection. By placing 16 of them in a circular pattern on the central board, we can calculate the angle of the ball more accurately.</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77" name="テキスト ボックス 1376">
            <a:extLst>
              <a:ext uri="{FF2B5EF4-FFF2-40B4-BE49-F238E27FC236}">
                <a16:creationId xmlns:a16="http://schemas.microsoft.com/office/drawing/2014/main" id="{8D8F9050-31EF-50E3-BCFC-B6D8C04E7FA7}"/>
              </a:ext>
            </a:extLst>
          </p:cNvPr>
          <p:cNvSpPr txBox="1"/>
          <p:nvPr/>
        </p:nvSpPr>
        <p:spPr>
          <a:xfrm>
            <a:off x="16671050" y="6727199"/>
            <a:ext cx="4463264" cy="2816156"/>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B.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Drive Board (Robot.1)</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board incorporates a motor driver circuit and a kicker drive circuit.</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We have chosen VNH5019 for the motor driver IC, and XL6009 for the voltage booster included to de kicker circuit.</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The motor driver IC can handle a power supply voltage of up to 41V, which is more than three times the voltage supplied from the battery, and it supports an extremely high current of 30A, ensuring high durability.</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The kicker circuit uses two types of MOSFETs, P-channel and N-channel. One is used for controlling the solenoid, and the other is used to disconnect the circuit during the kick motion.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By isolating the kicker circuit from other circuits during kicking, we can physically block the electrical noise caused by the voltage drop during the kicking motion and the back electromotive force generated when the solenoid's shaft returns.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ensures that no noise affects both the driving power supply and the control power supply.</a:t>
            </a:r>
            <a:endParaRPr kumimoji="1" lang="en-US" altLang="ja-JP" sz="900" dirty="0">
              <a:latin typeface="+mj-ea"/>
              <a:ea typeface="+mj-ea"/>
              <a:cs typeface="Cascadia Code" panose="020B0609020000020004" pitchFamily="49" charset="0"/>
            </a:endParaRPr>
          </a:p>
        </p:txBody>
      </p:sp>
      <p:sp>
        <p:nvSpPr>
          <p:cNvPr id="1378" name="テキスト ボックス 1377">
            <a:extLst>
              <a:ext uri="{FF2B5EF4-FFF2-40B4-BE49-F238E27FC236}">
                <a16:creationId xmlns:a16="http://schemas.microsoft.com/office/drawing/2014/main" id="{9F0D696C-C59B-7DCF-35E1-A8BD956B59D2}"/>
              </a:ext>
            </a:extLst>
          </p:cNvPr>
          <p:cNvSpPr txBox="1"/>
          <p:nvPr/>
        </p:nvSpPr>
        <p:spPr>
          <a:xfrm>
            <a:off x="7852869" y="9352946"/>
            <a:ext cx="3984337" cy="1508105"/>
          </a:xfrm>
          <a:prstGeom prst="rect">
            <a:avLst/>
          </a:prstGeom>
          <a:noFill/>
        </p:spPr>
        <p:txBody>
          <a:bodyPr wrap="square" rtlCol="0">
            <a:spAutoFit/>
          </a:bodyPr>
          <a:lstStyle/>
          <a:p>
            <a:pPr marL="228600" indent="-228600">
              <a:buAutoNum type="arabicPlain" startAt="6"/>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Power Circuit Board</a:t>
            </a:r>
            <a:endPar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6"/>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The power circuit board includes battery protection circuits and circuits for generating both the drive power supply and control power supply.</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The battery protection circuits feature reverse connection protection, overcurrent protection, and over-discharge prevention.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To generate the control power supply, a DC-DC converter is used, which minimizes the electrical noise from the drive power supply, ensuring stable operation of the microcontrollers.</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79" name="テキスト ボックス 1378">
            <a:extLst>
              <a:ext uri="{FF2B5EF4-FFF2-40B4-BE49-F238E27FC236}">
                <a16:creationId xmlns:a16="http://schemas.microsoft.com/office/drawing/2014/main" id="{4D4EB2D1-6057-2D06-E706-E604FE39B251}"/>
              </a:ext>
            </a:extLst>
          </p:cNvPr>
          <p:cNvSpPr txBox="1"/>
          <p:nvPr/>
        </p:nvSpPr>
        <p:spPr>
          <a:xfrm>
            <a:off x="7852869" y="6514490"/>
            <a:ext cx="3984337" cy="1261884"/>
          </a:xfrm>
          <a:prstGeom prst="rect">
            <a:avLst/>
          </a:prstGeom>
          <a:noFill/>
        </p:spPr>
        <p:txBody>
          <a:bodyPr wrap="square" rtlCol="0">
            <a:spAutoFit/>
          </a:bodyPr>
          <a:lstStyle/>
          <a:p>
            <a:pPr marL="228600" indent="-228600">
              <a:buAutoNum type="arabicPlain" startAt="3"/>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Ball Capture Detecting Sensor</a:t>
            </a:r>
          </a:p>
          <a:p>
            <a:pPr marL="228600" indent="-228600">
              <a:buAutoNum type="arabicPlain" startAt="3"/>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placed an LED on one side of the ball supplement area, and an S4282-51 photodetector IC on the other side, which detects the ball Capturing.</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This IC responds only to light of a frequency synchronized with the IC itself, allowing it to be used even in daylight or under an indoor lighting without causing false detections, making it ideal for precise control.</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80" name="テキスト ボックス 1379">
            <a:extLst>
              <a:ext uri="{FF2B5EF4-FFF2-40B4-BE49-F238E27FC236}">
                <a16:creationId xmlns:a16="http://schemas.microsoft.com/office/drawing/2014/main" id="{756972E1-4775-235A-FA92-6863DCD2E366}"/>
              </a:ext>
            </a:extLst>
          </p:cNvPr>
          <p:cNvSpPr txBox="1"/>
          <p:nvPr/>
        </p:nvSpPr>
        <p:spPr>
          <a:xfrm>
            <a:off x="7852869" y="8472946"/>
            <a:ext cx="3984337" cy="892552"/>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Line Sensor</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positioned a circular board in the center and a board with a circular cut-out shape on the outer edge. The description about the line sensor is summarized in the</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Robots’ Features ] section.</a:t>
            </a:r>
            <a:endParaRPr kumimoji="1" lang="en-US" altLang="ja-JP"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81" name="テキスト ボックス 1380">
            <a:extLst>
              <a:ext uri="{FF2B5EF4-FFF2-40B4-BE49-F238E27FC236}">
                <a16:creationId xmlns:a16="http://schemas.microsoft.com/office/drawing/2014/main" id="{D6F5BDAA-EF6A-16C9-6778-BBE65F8EB62B}"/>
              </a:ext>
            </a:extLst>
          </p:cNvPr>
          <p:cNvSpPr txBox="1"/>
          <p:nvPr/>
        </p:nvSpPr>
        <p:spPr>
          <a:xfrm>
            <a:off x="7854189" y="10869668"/>
            <a:ext cx="3984337" cy="1169551"/>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7  </a:t>
            </a:r>
            <a:r>
              <a:rPr kumimoji="1" lang="en-US" altLang="ja-JP" sz="8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Motor</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Robot.1 </a:t>
            </a:r>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use Maxon's RE16 series motors, which offer high efficiency and responsiveness, reducing the robot's power consumption and enabling finer movements.</a:t>
            </a:r>
          </a:p>
          <a:p>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Robot.2 </a:t>
            </a:r>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adopted the DIGILENT IG22 1/19 motor.</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Despite being lightweight, it offers high responsiveness and speed. </a:t>
            </a:r>
          </a:p>
        </p:txBody>
      </p:sp>
      <p:sp>
        <p:nvSpPr>
          <p:cNvPr id="1383" name="テキスト ボックス 1382">
            <a:extLst>
              <a:ext uri="{FF2B5EF4-FFF2-40B4-BE49-F238E27FC236}">
                <a16:creationId xmlns:a16="http://schemas.microsoft.com/office/drawing/2014/main" id="{6A0FB4B8-5241-7921-96BF-05AE49150F29}"/>
              </a:ext>
            </a:extLst>
          </p:cNvPr>
          <p:cNvSpPr txBox="1"/>
          <p:nvPr/>
        </p:nvSpPr>
        <p:spPr>
          <a:xfrm>
            <a:off x="7854189" y="12880561"/>
            <a:ext cx="3984337" cy="830997"/>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9  </a:t>
            </a:r>
            <a:r>
              <a:rPr kumimoji="1" lang="en-US" altLang="ja-JP" sz="10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Frame : A2017</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rPr>
              <a:t>The frame was designed using Autodesk Fusion and machined using a CNC. A2017 Duralumin, known for its excellent durability, allows for a lightweight yet extremely sturdy frame.</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cxnSp>
        <p:nvCxnSpPr>
          <p:cNvPr id="1391" name="直線コネクタ 1390">
            <a:extLst>
              <a:ext uri="{FF2B5EF4-FFF2-40B4-BE49-F238E27FC236}">
                <a16:creationId xmlns:a16="http://schemas.microsoft.com/office/drawing/2014/main" id="{394CB33E-0ACE-9017-AE79-5DC85BAB2B81}"/>
              </a:ext>
            </a:extLst>
          </p:cNvPr>
          <p:cNvCxnSpPr>
            <a:cxnSpLocks/>
          </p:cNvCxnSpPr>
          <p:nvPr/>
        </p:nvCxnSpPr>
        <p:spPr>
          <a:xfrm>
            <a:off x="14406386" y="2865570"/>
            <a:ext cx="0" cy="1134930"/>
          </a:xfrm>
          <a:prstGeom prst="line">
            <a:avLst/>
          </a:prstGeom>
          <a:ln w="28575"/>
        </p:spPr>
        <p:style>
          <a:lnRef idx="1">
            <a:schemeClr val="dk1"/>
          </a:lnRef>
          <a:fillRef idx="0">
            <a:schemeClr val="dk1"/>
          </a:fillRef>
          <a:effectRef idx="0">
            <a:schemeClr val="dk1"/>
          </a:effectRef>
          <a:fontRef idx="minor">
            <a:schemeClr val="tx1"/>
          </a:fontRef>
        </p:style>
      </p:cxnSp>
      <p:sp>
        <p:nvSpPr>
          <p:cNvPr id="1398" name="テキスト ボックス 1397">
            <a:extLst>
              <a:ext uri="{FF2B5EF4-FFF2-40B4-BE49-F238E27FC236}">
                <a16:creationId xmlns:a16="http://schemas.microsoft.com/office/drawing/2014/main" id="{810B3936-B984-2BCF-DCE5-C7D2C8A9086D}"/>
              </a:ext>
            </a:extLst>
          </p:cNvPr>
          <p:cNvSpPr txBox="1"/>
          <p:nvPr/>
        </p:nvSpPr>
        <p:spPr>
          <a:xfrm>
            <a:off x="14443584" y="2741083"/>
            <a:ext cx="6673735" cy="1200329"/>
          </a:xfrm>
          <a:prstGeom prst="rect">
            <a:avLst/>
          </a:prstGeom>
          <a:noFill/>
        </p:spPr>
        <p:txBody>
          <a:bodyPr wrap="square" rtlCol="0">
            <a:spAutoFit/>
          </a:bodyPr>
          <a:lstStyle/>
          <a:p>
            <a:r>
              <a:rPr lang="en-US" altLang="ja-JP" sz="900" dirty="0">
                <a:latin typeface="Cascadia Code" panose="020B0609020000020004" pitchFamily="49" charset="0"/>
                <a:cs typeface="Cascadia Code" panose="020B0609020000020004" pitchFamily="49" charset="0"/>
              </a:rPr>
              <a:t> Robot.2's concept is to be a </a:t>
            </a:r>
            <a:r>
              <a:rPr lang="en-US" altLang="ja-JP" sz="900" b="1" u="sng" dirty="0">
                <a:latin typeface="Cascadia Code" panose="020B0609020000020004" pitchFamily="49" charset="0"/>
                <a:cs typeface="Cascadia Code" panose="020B0609020000020004" pitchFamily="49" charset="0"/>
              </a:rPr>
              <a:t>"strong robot with stable operation"</a:t>
            </a:r>
            <a:r>
              <a:rPr lang="en-US" altLang="ja-JP" sz="900" dirty="0">
                <a:latin typeface="Cascadia Code" panose="020B0609020000020004" pitchFamily="49" charset="0"/>
                <a:cs typeface="Cascadia Code" panose="020B0609020000020004" pitchFamily="49" charset="0"/>
              </a:rPr>
              <a:t> for soccer competitions, which is a challenging feat to achieve. However, we have implemented various innovations to achieve this goal.</a:t>
            </a:r>
          </a:p>
          <a:p>
            <a:r>
              <a:rPr lang="en-US" altLang="ja-JP" sz="900" dirty="0">
                <a:latin typeface="Cascadia Code" panose="020B0609020000020004" pitchFamily="49" charset="0"/>
                <a:cs typeface="Cascadia Code" panose="020B0609020000020004" pitchFamily="49" charset="0"/>
              </a:rPr>
              <a:t> All components installed in Robot.2 have undergone </a:t>
            </a:r>
            <a:r>
              <a:rPr lang="en-US" altLang="ja-JP" sz="900" b="1" u="sng" dirty="0">
                <a:latin typeface="Cascadia Code" panose="020B0609020000020004" pitchFamily="49" charset="0"/>
                <a:cs typeface="Cascadia Code" panose="020B0609020000020004" pitchFamily="49" charset="0"/>
              </a:rPr>
              <a:t>a year-long development and testing process to ensure stability</a:t>
            </a:r>
            <a:r>
              <a:rPr lang="en-US" altLang="ja-JP" sz="900" dirty="0">
                <a:latin typeface="Cascadia Code" panose="020B0609020000020004" pitchFamily="49" charset="0"/>
                <a:cs typeface="Cascadia Code" panose="020B0609020000020004" pitchFamily="49" charset="0"/>
              </a:rPr>
              <a:t>. Additionally, it is designed to place various additional components for adapting to changes in rules.</a:t>
            </a:r>
          </a:p>
          <a:p>
            <a:r>
              <a:rPr lang="en-US" altLang="ja-JP" sz="900" b="1" dirty="0">
                <a:latin typeface="Cascadia Code" panose="020B0609020000020004" pitchFamily="49" charset="0"/>
                <a:cs typeface="Cascadia Code" panose="020B0609020000020004" pitchFamily="49" charset="0"/>
              </a:rPr>
              <a:t> By completing the robot production process early and allowing sufficient time for adjustments, </a:t>
            </a:r>
            <a:r>
              <a:rPr lang="en-US" altLang="ja-JP" sz="900" dirty="0">
                <a:latin typeface="Cascadia Code" panose="020B0609020000020004" pitchFamily="49" charset="0"/>
                <a:cs typeface="Cascadia Code" panose="020B0609020000020004" pitchFamily="49" charset="0"/>
              </a:rPr>
              <a:t>we can achieve stable operation and develop a "strong robot".</a:t>
            </a:r>
          </a:p>
        </p:txBody>
      </p:sp>
      <p:grpSp>
        <p:nvGrpSpPr>
          <p:cNvPr id="1406" name="グループ化 1405">
            <a:extLst>
              <a:ext uri="{FF2B5EF4-FFF2-40B4-BE49-F238E27FC236}">
                <a16:creationId xmlns:a16="http://schemas.microsoft.com/office/drawing/2014/main" id="{F91B0ACD-FAA9-F0BF-7C9B-8FFD07778F91}"/>
              </a:ext>
            </a:extLst>
          </p:cNvPr>
          <p:cNvGrpSpPr/>
          <p:nvPr/>
        </p:nvGrpSpPr>
        <p:grpSpPr>
          <a:xfrm>
            <a:off x="27377824" y="3489957"/>
            <a:ext cx="2516389" cy="2745367"/>
            <a:chOff x="27560989" y="3133599"/>
            <a:chExt cx="2516389" cy="2745367"/>
          </a:xfrm>
        </p:grpSpPr>
        <p:pic>
          <p:nvPicPr>
            <p:cNvPr id="1399" name="Picture 4">
              <a:extLst>
                <a:ext uri="{FF2B5EF4-FFF2-40B4-BE49-F238E27FC236}">
                  <a16:creationId xmlns:a16="http://schemas.microsoft.com/office/drawing/2014/main" id="{D038E12D-5F25-B85E-DCD2-024E8A384E61}"/>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t="3252" b="1571"/>
            <a:stretch/>
          </p:blipFill>
          <p:spPr bwMode="auto">
            <a:xfrm>
              <a:off x="27636214" y="3133599"/>
              <a:ext cx="2376699" cy="2116359"/>
            </a:xfrm>
            <a:prstGeom prst="rect">
              <a:avLst/>
            </a:prstGeom>
            <a:noFill/>
            <a:extLst>
              <a:ext uri="{909E8E84-426E-40DD-AFC4-6F175D3DCCD1}">
                <a14:hiddenFill xmlns:a14="http://schemas.microsoft.com/office/drawing/2010/main">
                  <a:solidFill>
                    <a:srgbClr val="FFFFFF"/>
                  </a:solidFill>
                </a14:hiddenFill>
              </a:ext>
            </a:extLst>
          </p:spPr>
        </p:pic>
        <p:sp>
          <p:nvSpPr>
            <p:cNvPr id="1402" name="テキスト ボックス 1401">
              <a:extLst>
                <a:ext uri="{FF2B5EF4-FFF2-40B4-BE49-F238E27FC236}">
                  <a16:creationId xmlns:a16="http://schemas.microsoft.com/office/drawing/2014/main" id="{A38E9025-D1B4-55F4-8435-E52D267E2A85}"/>
                </a:ext>
              </a:extLst>
            </p:cNvPr>
            <p:cNvSpPr txBox="1"/>
            <p:nvPr/>
          </p:nvSpPr>
          <p:spPr>
            <a:xfrm>
              <a:off x="27560989" y="5401912"/>
              <a:ext cx="2516389" cy="477054"/>
            </a:xfrm>
            <a:prstGeom prst="rect">
              <a:avLst/>
            </a:prstGeom>
            <a:noFill/>
          </p:spPr>
          <p:txBody>
            <a:bodyPr wrap="square" rtlCol="0">
              <a:spAutoFit/>
            </a:bodyPr>
            <a:lstStyle/>
            <a:p>
              <a:pPr algn="ct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Fig.A a shape of line sensor</a:t>
              </a:r>
              <a:br>
                <a:rPr lang="en-US" altLang="ja-JP" sz="900" dirty="0">
                  <a:latin typeface="Cascadia Code" panose="020B0609020000020004" pitchFamily="49" charset="0"/>
                  <a:ea typeface="Cascadia Code" panose="020B0609020000020004" pitchFamily="49" charset="0"/>
                  <a:cs typeface="Cascadia Code" panose="020B0609020000020004" pitchFamily="49" charset="0"/>
                </a:rPr>
              </a:b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(Robot.1)</a:t>
              </a:r>
            </a:p>
            <a:p>
              <a:pPr algn="ct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1433" name="Picture 8">
            <a:extLst>
              <a:ext uri="{FF2B5EF4-FFF2-40B4-BE49-F238E27FC236}">
                <a16:creationId xmlns:a16="http://schemas.microsoft.com/office/drawing/2014/main" id="{C4A89A0D-1ECB-28D0-8E7B-858ACD48CD0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924918" y="15831282"/>
            <a:ext cx="3723601" cy="1873223"/>
          </a:xfrm>
          <a:prstGeom prst="rect">
            <a:avLst/>
          </a:prstGeom>
          <a:noFill/>
          <a:extLst>
            <a:ext uri="{909E8E84-426E-40DD-AFC4-6F175D3DCCD1}">
              <a14:hiddenFill xmlns:a14="http://schemas.microsoft.com/office/drawing/2010/main">
                <a:solidFill>
                  <a:srgbClr val="FFFFFF"/>
                </a:solidFill>
              </a14:hiddenFill>
            </a:ext>
          </a:extLst>
        </p:spPr>
      </p:pic>
      <p:sp>
        <p:nvSpPr>
          <p:cNvPr id="1441" name="テキスト ボックス 1440">
            <a:extLst>
              <a:ext uri="{FF2B5EF4-FFF2-40B4-BE49-F238E27FC236}">
                <a16:creationId xmlns:a16="http://schemas.microsoft.com/office/drawing/2014/main" id="{A4050B11-3605-E9AA-2E33-AA572E8B4856}"/>
              </a:ext>
            </a:extLst>
          </p:cNvPr>
          <p:cNvSpPr txBox="1"/>
          <p:nvPr/>
        </p:nvSpPr>
        <p:spPr>
          <a:xfrm>
            <a:off x="8904461" y="17773304"/>
            <a:ext cx="3697582" cy="246221"/>
          </a:xfrm>
          <a:prstGeom prst="rect">
            <a:avLst/>
          </a:prstGeom>
          <a:noFill/>
        </p:spPr>
        <p:txBody>
          <a:bodyPr wrap="square" rtlCol="0">
            <a:spAutoFit/>
          </a:bodyPr>
          <a:lstStyle/>
          <a:p>
            <a:pPr algn="ctr"/>
            <a:r>
              <a:rPr kumimoji="1" lang="en-US" altLang="ja-JP" sz="1000" b="1" dirty="0">
                <a:latin typeface="Cascadia Code" panose="020B0609020000020004" pitchFamily="49" charset="0"/>
                <a:ea typeface="Cascadia Code" panose="020B0609020000020004" pitchFamily="49" charset="0"/>
                <a:cs typeface="Cascadia Code" panose="020B0609020000020004" pitchFamily="49" charset="0"/>
              </a:rPr>
              <a:t>Fig.1. </a:t>
            </a:r>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The circuit of the kicker mechanism</a:t>
            </a:r>
            <a:endParaRPr kumimoji="1" lang="ja-JP" altLang="en-US" sz="1000" b="1" dirty="0">
              <a:latin typeface="Cascadia Code" panose="020B0609020000020004" pitchFamily="49" charset="0"/>
              <a:cs typeface="Cascadia Code" panose="020B0609020000020004" pitchFamily="49" charset="0"/>
            </a:endParaRPr>
          </a:p>
        </p:txBody>
      </p:sp>
      <p:sp>
        <p:nvSpPr>
          <p:cNvPr id="1444" name="テキスト ボックス 1443">
            <a:extLst>
              <a:ext uri="{FF2B5EF4-FFF2-40B4-BE49-F238E27FC236}">
                <a16:creationId xmlns:a16="http://schemas.microsoft.com/office/drawing/2014/main" id="{BA6B57C8-EE88-E2B9-4DBF-F1D8B22400BD}"/>
              </a:ext>
            </a:extLst>
          </p:cNvPr>
          <p:cNvSpPr txBox="1"/>
          <p:nvPr/>
        </p:nvSpPr>
        <p:spPr>
          <a:xfrm>
            <a:off x="11675133" y="15835824"/>
            <a:ext cx="2416981" cy="1892826"/>
          </a:xfrm>
          <a:prstGeom prst="rect">
            <a:avLst/>
          </a:prstGeom>
          <a:noFill/>
        </p:spPr>
        <p:txBody>
          <a:bodyPr wrap="square" rtlCol="0">
            <a:spAutoFit/>
          </a:bodyPr>
          <a:lstStyle/>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FET1 and FET2 are controlled by signals from the microcontroller.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When FET1 is set to HIGH, the connected capacitors (C6, C7) will be charged up. When FET2 is set to HIGH, the solenoid operates using the power stored in the charged capacitors.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Setting FET1 to LOW isolates the kicker circuit from all other circuits using P channel MOSFET, effectively blocking electrical noise.</a:t>
            </a:r>
            <a:endPar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445" name="テキスト ボックス 1444">
            <a:extLst>
              <a:ext uri="{FF2B5EF4-FFF2-40B4-BE49-F238E27FC236}">
                <a16:creationId xmlns:a16="http://schemas.microsoft.com/office/drawing/2014/main" id="{CE54FB53-8A25-A4AA-2570-1A77533F15A7}"/>
              </a:ext>
            </a:extLst>
          </p:cNvPr>
          <p:cNvSpPr txBox="1"/>
          <p:nvPr/>
        </p:nvSpPr>
        <p:spPr>
          <a:xfrm>
            <a:off x="7833736" y="2722630"/>
            <a:ext cx="6572121" cy="1338828"/>
          </a:xfrm>
          <a:prstGeom prst="rect">
            <a:avLst/>
          </a:prstGeom>
          <a:noFill/>
        </p:spPr>
        <p:txBody>
          <a:bodyPr wrap="square" rtlCol="0">
            <a:spAutoFit/>
          </a:bodyPr>
          <a:lstStyle/>
          <a:p>
            <a:r>
              <a:rPr lang="en-US" altLang="ja-JP" sz="900" dirty="0">
                <a:latin typeface="Cascadia Code" panose="020B0609020000020004" pitchFamily="49" charset="0"/>
                <a:cs typeface="Cascadia Code" panose="020B0609020000020004" pitchFamily="49" charset="0"/>
              </a:rPr>
              <a:t> Robot.1's concept is to be a </a:t>
            </a:r>
            <a:r>
              <a:rPr lang="en-US" altLang="ja-JP" sz="900" b="1" u="sng" dirty="0">
                <a:latin typeface="Cascadia Code" panose="020B0609020000020004" pitchFamily="49" charset="0"/>
                <a:cs typeface="Cascadia Code" panose="020B0609020000020004" pitchFamily="49" charset="0"/>
              </a:rPr>
              <a:t>"robot with a low center of gravity and high maintenance performance"</a:t>
            </a:r>
            <a:r>
              <a:rPr lang="en-US" altLang="ja-JP" sz="900" dirty="0">
                <a:latin typeface="Cascadia Code" panose="020B0609020000020004" pitchFamily="49" charset="0"/>
                <a:cs typeface="Cascadia Code" panose="020B0609020000020004" pitchFamily="49" charset="0"/>
              </a:rPr>
              <a:t>. In a robot that moves freely around the court at high speed, having a low center of gravity is crucial. A low center of gravity allows the robot to execute turns and speed changes with minimal force, reducing power consumption and enabling more precise movements. </a:t>
            </a:r>
          </a:p>
          <a:p>
            <a:r>
              <a:rPr lang="en-US" altLang="ja-JP" sz="900" dirty="0">
                <a:latin typeface="Cascadia Code" panose="020B0609020000020004" pitchFamily="49" charset="0"/>
                <a:cs typeface="Cascadia Code" panose="020B0609020000020004" pitchFamily="49" charset="0"/>
              </a:rPr>
              <a:t>However, achieving a low center of gravity often means designing the robot to be compact and densely packed with components internally, potentially compromising maintenance accessibility.</a:t>
            </a:r>
          </a:p>
          <a:p>
            <a:r>
              <a:rPr lang="en-US" altLang="ja-JP" sz="900" dirty="0">
                <a:latin typeface="Cascadia Code" panose="020B0609020000020004" pitchFamily="49" charset="0"/>
                <a:cs typeface="Cascadia Code" panose="020B0609020000020004" pitchFamily="49" charset="0"/>
              </a:rPr>
              <a:t>To address this challenge, Robot.1 has been designed with a reduced number of components. </a:t>
            </a:r>
          </a:p>
          <a:p>
            <a:r>
              <a:rPr lang="en-US" altLang="ja-JP" sz="900" dirty="0">
                <a:latin typeface="Cascadia Code" panose="020B0609020000020004" pitchFamily="49" charset="0"/>
                <a:cs typeface="Cascadia Code" panose="020B0609020000020004" pitchFamily="49" charset="0"/>
              </a:rPr>
              <a:t>Most parts and boards can be quickly removed and replaced, ensuring ease of maintenance despite its low-profile design.</a:t>
            </a:r>
          </a:p>
        </p:txBody>
      </p:sp>
      <p:pic>
        <p:nvPicPr>
          <p:cNvPr id="1174" name="Picture 10" descr="VSCodeで折り返し設定を有効にする | WEBREE">
            <a:extLst>
              <a:ext uri="{FF2B5EF4-FFF2-40B4-BE49-F238E27FC236}">
                <a16:creationId xmlns:a16="http://schemas.microsoft.com/office/drawing/2014/main" id="{05BF5B25-6CE5-B7FB-693C-42CBC33FA1E2}"/>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27373" t="16652" r="27118" b="16515"/>
          <a:stretch/>
        </p:blipFill>
        <p:spPr bwMode="auto">
          <a:xfrm>
            <a:off x="22493432" y="16146935"/>
            <a:ext cx="519794" cy="508902"/>
          </a:xfrm>
          <a:prstGeom prst="rect">
            <a:avLst/>
          </a:prstGeom>
          <a:noFill/>
          <a:extLst>
            <a:ext uri="{909E8E84-426E-40DD-AFC4-6F175D3DCCD1}">
              <a14:hiddenFill xmlns:a14="http://schemas.microsoft.com/office/drawing/2010/main">
                <a:solidFill>
                  <a:srgbClr val="FFFFFF"/>
                </a:solidFill>
              </a14:hiddenFill>
            </a:ext>
          </a:extLst>
        </p:spPr>
      </p:pic>
      <p:sp>
        <p:nvSpPr>
          <p:cNvPr id="1175" name="テキスト ボックス 1174">
            <a:extLst>
              <a:ext uri="{FF2B5EF4-FFF2-40B4-BE49-F238E27FC236}">
                <a16:creationId xmlns:a16="http://schemas.microsoft.com/office/drawing/2014/main" id="{2ADB2061-A4A6-CFF9-30A9-F91FC1BB16B9}"/>
              </a:ext>
            </a:extLst>
          </p:cNvPr>
          <p:cNvSpPr txBox="1"/>
          <p:nvPr/>
        </p:nvSpPr>
        <p:spPr>
          <a:xfrm>
            <a:off x="22315860" y="16620413"/>
            <a:ext cx="879805" cy="33855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Visual Studio Code</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6" name="グループ化 45">
            <a:extLst>
              <a:ext uri="{FF2B5EF4-FFF2-40B4-BE49-F238E27FC236}">
                <a16:creationId xmlns:a16="http://schemas.microsoft.com/office/drawing/2014/main" id="{99108FF2-BC2D-7F07-E40F-928D2521C568}"/>
              </a:ext>
            </a:extLst>
          </p:cNvPr>
          <p:cNvGrpSpPr/>
          <p:nvPr/>
        </p:nvGrpSpPr>
        <p:grpSpPr>
          <a:xfrm>
            <a:off x="12087670" y="4090121"/>
            <a:ext cx="4491467" cy="5043391"/>
            <a:chOff x="12027744" y="4070625"/>
            <a:chExt cx="4491467" cy="5043391"/>
          </a:xfrm>
        </p:grpSpPr>
        <p:pic>
          <p:nvPicPr>
            <p:cNvPr id="1090" name="Picture 2">
              <a:extLst>
                <a:ext uri="{FF2B5EF4-FFF2-40B4-BE49-F238E27FC236}">
                  <a16:creationId xmlns:a16="http://schemas.microsoft.com/office/drawing/2014/main" id="{442F4AD7-F178-9C50-B57F-4EB167A6B67A}"/>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l="11982" t="2050" r="13202" b="8549"/>
            <a:stretch/>
          </p:blipFill>
          <p:spPr bwMode="auto">
            <a:xfrm>
              <a:off x="12043338" y="4070625"/>
              <a:ext cx="4220538" cy="5043391"/>
            </a:xfrm>
            <a:prstGeom prst="rect">
              <a:avLst/>
            </a:prstGeom>
            <a:noFill/>
            <a:extLst>
              <a:ext uri="{909E8E84-426E-40DD-AFC4-6F175D3DCCD1}">
                <a14:hiddenFill xmlns:a14="http://schemas.microsoft.com/office/drawing/2010/main">
                  <a:solidFill>
                    <a:srgbClr val="FFFFFF"/>
                  </a:solidFill>
                </a14:hiddenFill>
              </a:ext>
            </a:extLst>
          </p:spPr>
        </p:pic>
        <p:grpSp>
          <p:nvGrpSpPr>
            <p:cNvPr id="1535" name="グループ化 1534">
              <a:extLst>
                <a:ext uri="{FF2B5EF4-FFF2-40B4-BE49-F238E27FC236}">
                  <a16:creationId xmlns:a16="http://schemas.microsoft.com/office/drawing/2014/main" id="{730DE0A7-CB32-78EC-B93E-BCEC8FE5BC60}"/>
                </a:ext>
              </a:extLst>
            </p:cNvPr>
            <p:cNvGrpSpPr/>
            <p:nvPr/>
          </p:nvGrpSpPr>
          <p:grpSpPr>
            <a:xfrm>
              <a:off x="13245283" y="4527549"/>
              <a:ext cx="989885" cy="452233"/>
              <a:chOff x="13245283" y="4727701"/>
              <a:chExt cx="989885" cy="452233"/>
            </a:xfrm>
          </p:grpSpPr>
          <p:cxnSp>
            <p:nvCxnSpPr>
              <p:cNvPr id="1525" name="直線コネクタ 1524">
                <a:extLst>
                  <a:ext uri="{FF2B5EF4-FFF2-40B4-BE49-F238E27FC236}">
                    <a16:creationId xmlns:a16="http://schemas.microsoft.com/office/drawing/2014/main" id="{21FDB4B0-A679-D4E7-8BB2-EE18C1A85E1D}"/>
                  </a:ext>
                </a:extLst>
              </p:cNvPr>
              <p:cNvCxnSpPr>
                <a:cxnSpLocks/>
              </p:cNvCxnSpPr>
              <p:nvPr/>
            </p:nvCxnSpPr>
            <p:spPr>
              <a:xfrm>
                <a:off x="13392457" y="4889333"/>
                <a:ext cx="842711" cy="29060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27" name="楕円 1526">
                <a:extLst>
                  <a:ext uri="{FF2B5EF4-FFF2-40B4-BE49-F238E27FC236}">
                    <a16:creationId xmlns:a16="http://schemas.microsoft.com/office/drawing/2014/main" id="{A110929E-433E-3C4D-DC52-1F11AC8EDDD5}"/>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099" name="グループ化 1098">
              <a:extLst>
                <a:ext uri="{FF2B5EF4-FFF2-40B4-BE49-F238E27FC236}">
                  <a16:creationId xmlns:a16="http://schemas.microsoft.com/office/drawing/2014/main" id="{09CE4D88-C23E-23DC-439E-37493C9F19CB}"/>
                </a:ext>
              </a:extLst>
            </p:cNvPr>
            <p:cNvGrpSpPr/>
            <p:nvPr/>
          </p:nvGrpSpPr>
          <p:grpSpPr>
            <a:xfrm>
              <a:off x="14411526" y="5035121"/>
              <a:ext cx="778696" cy="622267"/>
              <a:chOff x="12753269" y="4812048"/>
              <a:chExt cx="778696" cy="622267"/>
            </a:xfrm>
          </p:grpSpPr>
          <p:cxnSp>
            <p:nvCxnSpPr>
              <p:cNvPr id="1100" name="直線コネクタ 1099">
                <a:extLst>
                  <a:ext uri="{FF2B5EF4-FFF2-40B4-BE49-F238E27FC236}">
                    <a16:creationId xmlns:a16="http://schemas.microsoft.com/office/drawing/2014/main" id="{FFCD6453-5290-198B-8496-F97E656C6DC3}"/>
                  </a:ext>
                </a:extLst>
              </p:cNvPr>
              <p:cNvCxnSpPr>
                <a:cxnSpLocks/>
              </p:cNvCxnSpPr>
              <p:nvPr/>
            </p:nvCxnSpPr>
            <p:spPr>
              <a:xfrm flipH="1">
                <a:off x="12753269" y="4981575"/>
                <a:ext cx="648332" cy="45274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101" name="楕円 1100">
                <a:extLst>
                  <a:ext uri="{FF2B5EF4-FFF2-40B4-BE49-F238E27FC236}">
                    <a16:creationId xmlns:a16="http://schemas.microsoft.com/office/drawing/2014/main" id="{890744F8-0E05-1259-5EEB-32B45E8D3721}"/>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1171" name="グループ化 1170">
              <a:extLst>
                <a:ext uri="{FF2B5EF4-FFF2-40B4-BE49-F238E27FC236}">
                  <a16:creationId xmlns:a16="http://schemas.microsoft.com/office/drawing/2014/main" id="{FB435324-F1A0-54D9-5D17-AEC3C28DE2C0}"/>
                </a:ext>
              </a:extLst>
            </p:cNvPr>
            <p:cNvGrpSpPr/>
            <p:nvPr/>
          </p:nvGrpSpPr>
          <p:grpSpPr>
            <a:xfrm>
              <a:off x="12105183" y="7204637"/>
              <a:ext cx="1072860" cy="1026690"/>
              <a:chOff x="12164757" y="7404789"/>
              <a:chExt cx="1072860" cy="1026690"/>
            </a:xfrm>
          </p:grpSpPr>
          <p:cxnSp>
            <p:nvCxnSpPr>
              <p:cNvPr id="1124" name="直線コネクタ 1123">
                <a:extLst>
                  <a:ext uri="{FF2B5EF4-FFF2-40B4-BE49-F238E27FC236}">
                    <a16:creationId xmlns:a16="http://schemas.microsoft.com/office/drawing/2014/main" id="{E41433BE-45DE-1512-B43D-669D11375DD2}"/>
                  </a:ext>
                </a:extLst>
              </p:cNvPr>
              <p:cNvCxnSpPr>
                <a:cxnSpLocks/>
                <a:stCxn id="1170" idx="5"/>
              </p:cNvCxnSpPr>
              <p:nvPr/>
            </p:nvCxnSpPr>
            <p:spPr>
              <a:xfrm>
                <a:off x="12415999" y="7656031"/>
                <a:ext cx="182723" cy="3513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166" name="直線コネクタ 1165">
                <a:extLst>
                  <a:ext uri="{FF2B5EF4-FFF2-40B4-BE49-F238E27FC236}">
                    <a16:creationId xmlns:a16="http://schemas.microsoft.com/office/drawing/2014/main" id="{1BEC7C3E-B49F-C7D1-CEEF-7BB5982637B5}"/>
                  </a:ext>
                </a:extLst>
              </p:cNvPr>
              <p:cNvCxnSpPr>
                <a:cxnSpLocks/>
                <a:stCxn id="1170" idx="5"/>
              </p:cNvCxnSpPr>
              <p:nvPr/>
            </p:nvCxnSpPr>
            <p:spPr>
              <a:xfrm>
                <a:off x="12415999" y="7656031"/>
                <a:ext cx="821618" cy="77544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170" name="楕円 1169">
                <a:extLst>
                  <a:ext uri="{FF2B5EF4-FFF2-40B4-BE49-F238E27FC236}">
                    <a16:creationId xmlns:a16="http://schemas.microsoft.com/office/drawing/2014/main" id="{C3282D8D-6181-E6B9-85DC-7B6C0CE495AC}"/>
                  </a:ext>
                </a:extLst>
              </p:cNvPr>
              <p:cNvSpPr/>
              <p:nvPr/>
            </p:nvSpPr>
            <p:spPr>
              <a:xfrm>
                <a:off x="12164757" y="740478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grpSp>
          <p:nvGrpSpPr>
            <p:cNvPr id="1184" name="グループ化 1183">
              <a:extLst>
                <a:ext uri="{FF2B5EF4-FFF2-40B4-BE49-F238E27FC236}">
                  <a16:creationId xmlns:a16="http://schemas.microsoft.com/office/drawing/2014/main" id="{DDA6D8AE-466B-321E-E9C6-5B9E3104A9E3}"/>
                </a:ext>
              </a:extLst>
            </p:cNvPr>
            <p:cNvGrpSpPr/>
            <p:nvPr/>
          </p:nvGrpSpPr>
          <p:grpSpPr>
            <a:xfrm>
              <a:off x="14464526" y="5586623"/>
              <a:ext cx="1132396" cy="1317616"/>
              <a:chOff x="14464526" y="5786775"/>
              <a:chExt cx="1132396" cy="1317616"/>
            </a:xfrm>
          </p:grpSpPr>
          <p:cxnSp>
            <p:nvCxnSpPr>
              <p:cNvPr id="1179" name="直線コネクタ 1178">
                <a:extLst>
                  <a:ext uri="{FF2B5EF4-FFF2-40B4-BE49-F238E27FC236}">
                    <a16:creationId xmlns:a16="http://schemas.microsoft.com/office/drawing/2014/main" id="{AF1FE579-3985-8CE3-7B61-EED2187CF7C8}"/>
                  </a:ext>
                </a:extLst>
              </p:cNvPr>
              <p:cNvCxnSpPr>
                <a:cxnSpLocks/>
              </p:cNvCxnSpPr>
              <p:nvPr/>
            </p:nvCxnSpPr>
            <p:spPr>
              <a:xfrm flipH="1">
                <a:off x="14464526" y="5954052"/>
                <a:ext cx="985222" cy="115033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183" name="楕円 1182">
                <a:extLst>
                  <a:ext uri="{FF2B5EF4-FFF2-40B4-BE49-F238E27FC236}">
                    <a16:creationId xmlns:a16="http://schemas.microsoft.com/office/drawing/2014/main" id="{8F41E4A6-FA8E-D87D-F730-4EFB312CCC50}"/>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1214" name="グループ化 1213">
              <a:extLst>
                <a:ext uri="{FF2B5EF4-FFF2-40B4-BE49-F238E27FC236}">
                  <a16:creationId xmlns:a16="http://schemas.microsoft.com/office/drawing/2014/main" id="{5A877E60-C34E-A8DD-B1AF-F6C5CAF3431D}"/>
                </a:ext>
              </a:extLst>
            </p:cNvPr>
            <p:cNvGrpSpPr/>
            <p:nvPr/>
          </p:nvGrpSpPr>
          <p:grpSpPr>
            <a:xfrm>
              <a:off x="14679964" y="8493041"/>
              <a:ext cx="1721008" cy="337518"/>
              <a:chOff x="14679964" y="8693193"/>
              <a:chExt cx="1721008" cy="337518"/>
            </a:xfrm>
          </p:grpSpPr>
          <p:cxnSp>
            <p:nvCxnSpPr>
              <p:cNvPr id="1187" name="直線コネクタ 1186">
                <a:extLst>
                  <a:ext uri="{FF2B5EF4-FFF2-40B4-BE49-F238E27FC236}">
                    <a16:creationId xmlns:a16="http://schemas.microsoft.com/office/drawing/2014/main" id="{1BD6A709-A14D-0D52-2F82-E4BE3198FDDB}"/>
                  </a:ext>
                </a:extLst>
              </p:cNvPr>
              <p:cNvCxnSpPr>
                <a:cxnSpLocks/>
              </p:cNvCxnSpPr>
              <p:nvPr/>
            </p:nvCxnSpPr>
            <p:spPr>
              <a:xfrm flipH="1">
                <a:off x="15441305" y="8798365"/>
                <a:ext cx="811935" cy="23234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207" name="直線コネクタ 1206">
                <a:extLst>
                  <a:ext uri="{FF2B5EF4-FFF2-40B4-BE49-F238E27FC236}">
                    <a16:creationId xmlns:a16="http://schemas.microsoft.com/office/drawing/2014/main" id="{55526C87-E9C0-3563-AF76-2FE043FD95CA}"/>
                  </a:ext>
                </a:extLst>
              </p:cNvPr>
              <p:cNvCxnSpPr>
                <a:cxnSpLocks/>
              </p:cNvCxnSpPr>
              <p:nvPr/>
            </p:nvCxnSpPr>
            <p:spPr>
              <a:xfrm flipH="1">
                <a:off x="14679964" y="8798365"/>
                <a:ext cx="1573276" cy="5936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11" name="楕円 1210">
                <a:extLst>
                  <a:ext uri="{FF2B5EF4-FFF2-40B4-BE49-F238E27FC236}">
                    <a16:creationId xmlns:a16="http://schemas.microsoft.com/office/drawing/2014/main" id="{86C05D8C-1ED2-73F5-7939-3CC0B8BE090C}"/>
                  </a:ext>
                </a:extLst>
              </p:cNvPr>
              <p:cNvSpPr/>
              <p:nvPr/>
            </p:nvSpPr>
            <p:spPr>
              <a:xfrm>
                <a:off x="16106624" y="86931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1215" name="グループ化 1214">
              <a:extLst>
                <a:ext uri="{FF2B5EF4-FFF2-40B4-BE49-F238E27FC236}">
                  <a16:creationId xmlns:a16="http://schemas.microsoft.com/office/drawing/2014/main" id="{C7943868-C706-A6A3-AE0A-07DD3C523088}"/>
                </a:ext>
              </a:extLst>
            </p:cNvPr>
            <p:cNvGrpSpPr/>
            <p:nvPr/>
          </p:nvGrpSpPr>
          <p:grpSpPr>
            <a:xfrm>
              <a:off x="15042971" y="5944147"/>
              <a:ext cx="872792" cy="1065264"/>
              <a:chOff x="14724130" y="5786775"/>
              <a:chExt cx="872792" cy="1065264"/>
            </a:xfrm>
          </p:grpSpPr>
          <p:cxnSp>
            <p:nvCxnSpPr>
              <p:cNvPr id="1221" name="直線コネクタ 1220">
                <a:extLst>
                  <a:ext uri="{FF2B5EF4-FFF2-40B4-BE49-F238E27FC236}">
                    <a16:creationId xmlns:a16="http://schemas.microsoft.com/office/drawing/2014/main" id="{A240F668-9342-FE80-B49D-1D5D4D0D8F60}"/>
                  </a:ext>
                </a:extLst>
              </p:cNvPr>
              <p:cNvCxnSpPr>
                <a:cxnSpLocks/>
              </p:cNvCxnSpPr>
              <p:nvPr/>
            </p:nvCxnSpPr>
            <p:spPr>
              <a:xfrm flipH="1">
                <a:off x="14724130" y="5954052"/>
                <a:ext cx="725618" cy="89798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23" name="楕円 1222">
                <a:extLst>
                  <a:ext uri="{FF2B5EF4-FFF2-40B4-BE49-F238E27FC236}">
                    <a16:creationId xmlns:a16="http://schemas.microsoft.com/office/drawing/2014/main" id="{A6113B2C-2478-6E08-934D-F26DF916745C}"/>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1230" name="グループ化 1229">
              <a:extLst>
                <a:ext uri="{FF2B5EF4-FFF2-40B4-BE49-F238E27FC236}">
                  <a16:creationId xmlns:a16="http://schemas.microsoft.com/office/drawing/2014/main" id="{F4B72E42-2F7D-079D-33C6-59A0D79443DA}"/>
                </a:ext>
              </a:extLst>
            </p:cNvPr>
            <p:cNvGrpSpPr/>
            <p:nvPr/>
          </p:nvGrpSpPr>
          <p:grpSpPr>
            <a:xfrm>
              <a:off x="12484209" y="5698944"/>
              <a:ext cx="1047756" cy="1690194"/>
              <a:chOff x="15110729" y="5732093"/>
              <a:chExt cx="1047756" cy="1690194"/>
            </a:xfrm>
          </p:grpSpPr>
          <p:cxnSp>
            <p:nvCxnSpPr>
              <p:cNvPr id="1231" name="直線コネクタ 1230">
                <a:extLst>
                  <a:ext uri="{FF2B5EF4-FFF2-40B4-BE49-F238E27FC236}">
                    <a16:creationId xmlns:a16="http://schemas.microsoft.com/office/drawing/2014/main" id="{233F1792-0D1D-3731-264C-868A90ED4DB2}"/>
                  </a:ext>
                </a:extLst>
              </p:cNvPr>
              <p:cNvCxnSpPr>
                <a:cxnSpLocks/>
              </p:cNvCxnSpPr>
              <p:nvPr/>
            </p:nvCxnSpPr>
            <p:spPr>
              <a:xfrm>
                <a:off x="15277835" y="5897896"/>
                <a:ext cx="880650" cy="15243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33" name="楕円 1232">
                <a:extLst>
                  <a:ext uri="{FF2B5EF4-FFF2-40B4-BE49-F238E27FC236}">
                    <a16:creationId xmlns:a16="http://schemas.microsoft.com/office/drawing/2014/main" id="{ADAA960B-52CF-BFDA-D187-F84129E94C70}"/>
                  </a:ext>
                </a:extLst>
              </p:cNvPr>
              <p:cNvSpPr/>
              <p:nvPr/>
            </p:nvSpPr>
            <p:spPr>
              <a:xfrm>
                <a:off x="15110729" y="57320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1286" name="グループ化 1285">
              <a:extLst>
                <a:ext uri="{FF2B5EF4-FFF2-40B4-BE49-F238E27FC236}">
                  <a16:creationId xmlns:a16="http://schemas.microsoft.com/office/drawing/2014/main" id="{7F66F793-27D7-7B70-F05B-25B18575DA59}"/>
                </a:ext>
              </a:extLst>
            </p:cNvPr>
            <p:cNvGrpSpPr/>
            <p:nvPr/>
          </p:nvGrpSpPr>
          <p:grpSpPr>
            <a:xfrm>
              <a:off x="14345621" y="6324787"/>
              <a:ext cx="1974875" cy="1405230"/>
              <a:chOff x="14345621" y="6524939"/>
              <a:chExt cx="1974875" cy="1405230"/>
            </a:xfrm>
          </p:grpSpPr>
          <p:cxnSp>
            <p:nvCxnSpPr>
              <p:cNvPr id="1237" name="直線コネクタ 1236">
                <a:extLst>
                  <a:ext uri="{FF2B5EF4-FFF2-40B4-BE49-F238E27FC236}">
                    <a16:creationId xmlns:a16="http://schemas.microsoft.com/office/drawing/2014/main" id="{F64F0EE8-DC5D-4E2B-6296-0E9836525654}"/>
                  </a:ext>
                </a:extLst>
              </p:cNvPr>
              <p:cNvCxnSpPr>
                <a:cxnSpLocks/>
              </p:cNvCxnSpPr>
              <p:nvPr/>
            </p:nvCxnSpPr>
            <p:spPr>
              <a:xfrm flipH="1">
                <a:off x="15337149" y="6692216"/>
                <a:ext cx="836173" cy="82682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260" name="直線コネクタ 1259">
                <a:extLst>
                  <a:ext uri="{FF2B5EF4-FFF2-40B4-BE49-F238E27FC236}">
                    <a16:creationId xmlns:a16="http://schemas.microsoft.com/office/drawing/2014/main" id="{22B4AF50-9E9C-AA2A-F4CD-D549ABD2E2CE}"/>
                  </a:ext>
                </a:extLst>
              </p:cNvPr>
              <p:cNvCxnSpPr>
                <a:cxnSpLocks/>
              </p:cNvCxnSpPr>
              <p:nvPr/>
            </p:nvCxnSpPr>
            <p:spPr>
              <a:xfrm flipH="1">
                <a:off x="14345621" y="6684662"/>
                <a:ext cx="1825135" cy="124550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84" name="楕円 1283">
                <a:extLst>
                  <a:ext uri="{FF2B5EF4-FFF2-40B4-BE49-F238E27FC236}">
                    <a16:creationId xmlns:a16="http://schemas.microsoft.com/office/drawing/2014/main" id="{B5D2FC3B-09B9-BF96-A39D-FC8A6AD0AE69}"/>
                  </a:ext>
                </a:extLst>
              </p:cNvPr>
              <p:cNvSpPr/>
              <p:nvPr/>
            </p:nvSpPr>
            <p:spPr>
              <a:xfrm>
                <a:off x="16026148" y="652493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1295" name="グループ化 1294">
              <a:extLst>
                <a:ext uri="{FF2B5EF4-FFF2-40B4-BE49-F238E27FC236}">
                  <a16:creationId xmlns:a16="http://schemas.microsoft.com/office/drawing/2014/main" id="{DFFCB556-A34A-C263-140D-E5E021B931AA}"/>
                </a:ext>
              </a:extLst>
            </p:cNvPr>
            <p:cNvGrpSpPr/>
            <p:nvPr/>
          </p:nvGrpSpPr>
          <p:grpSpPr>
            <a:xfrm>
              <a:off x="12175040" y="6390168"/>
              <a:ext cx="1125641" cy="1282847"/>
              <a:chOff x="13329658" y="4862842"/>
              <a:chExt cx="1125641" cy="1282847"/>
            </a:xfrm>
          </p:grpSpPr>
          <p:cxnSp>
            <p:nvCxnSpPr>
              <p:cNvPr id="1296" name="直線コネクタ 1295">
                <a:extLst>
                  <a:ext uri="{FF2B5EF4-FFF2-40B4-BE49-F238E27FC236}">
                    <a16:creationId xmlns:a16="http://schemas.microsoft.com/office/drawing/2014/main" id="{36F524D6-3141-42E6-2DDD-49A4024B55B5}"/>
                  </a:ext>
                </a:extLst>
              </p:cNvPr>
              <p:cNvCxnSpPr>
                <a:cxnSpLocks/>
              </p:cNvCxnSpPr>
              <p:nvPr/>
            </p:nvCxnSpPr>
            <p:spPr>
              <a:xfrm>
                <a:off x="13471865" y="4996985"/>
                <a:ext cx="983434" cy="11487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97" name="楕円 1296">
                <a:extLst>
                  <a:ext uri="{FF2B5EF4-FFF2-40B4-BE49-F238E27FC236}">
                    <a16:creationId xmlns:a16="http://schemas.microsoft.com/office/drawing/2014/main" id="{6EBA59AA-D32B-BE0C-0B2F-9B74D6203AE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1543" name="グループ化 1542">
              <a:extLst>
                <a:ext uri="{FF2B5EF4-FFF2-40B4-BE49-F238E27FC236}">
                  <a16:creationId xmlns:a16="http://schemas.microsoft.com/office/drawing/2014/main" id="{3468DC1B-7A3B-8879-D4FD-C4C47E9457F1}"/>
                </a:ext>
              </a:extLst>
            </p:cNvPr>
            <p:cNvGrpSpPr/>
            <p:nvPr/>
          </p:nvGrpSpPr>
          <p:grpSpPr>
            <a:xfrm>
              <a:off x="12427832" y="7464486"/>
              <a:ext cx="2406076" cy="1393490"/>
              <a:chOff x="12427832" y="7664638"/>
              <a:chExt cx="2406076" cy="1393490"/>
            </a:xfrm>
          </p:grpSpPr>
          <p:cxnSp>
            <p:nvCxnSpPr>
              <p:cNvPr id="1314" name="直線コネクタ 1313">
                <a:extLst>
                  <a:ext uri="{FF2B5EF4-FFF2-40B4-BE49-F238E27FC236}">
                    <a16:creationId xmlns:a16="http://schemas.microsoft.com/office/drawing/2014/main" id="{F16E7B68-039F-C399-543B-191B75707143}"/>
                  </a:ext>
                </a:extLst>
              </p:cNvPr>
              <p:cNvCxnSpPr>
                <a:cxnSpLocks/>
              </p:cNvCxnSpPr>
              <p:nvPr/>
            </p:nvCxnSpPr>
            <p:spPr>
              <a:xfrm flipV="1">
                <a:off x="12570039" y="7664638"/>
                <a:ext cx="1210630" cy="12332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539" name="直線コネクタ 1538">
                <a:extLst>
                  <a:ext uri="{FF2B5EF4-FFF2-40B4-BE49-F238E27FC236}">
                    <a16:creationId xmlns:a16="http://schemas.microsoft.com/office/drawing/2014/main" id="{B4DEBE24-24AC-CDC1-A87A-0283B4B6F997}"/>
                  </a:ext>
                </a:extLst>
              </p:cNvPr>
              <p:cNvCxnSpPr>
                <a:cxnSpLocks/>
              </p:cNvCxnSpPr>
              <p:nvPr/>
            </p:nvCxnSpPr>
            <p:spPr>
              <a:xfrm flipV="1">
                <a:off x="12591453" y="8565175"/>
                <a:ext cx="2242455" cy="35650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42" name="楕円 1541">
                <a:extLst>
                  <a:ext uri="{FF2B5EF4-FFF2-40B4-BE49-F238E27FC236}">
                    <a16:creationId xmlns:a16="http://schemas.microsoft.com/office/drawing/2014/main" id="{62445970-9ECB-D9F9-28A3-0A1EC6BACA30}"/>
                  </a:ext>
                </a:extLst>
              </p:cNvPr>
              <p:cNvSpPr/>
              <p:nvPr/>
            </p:nvSpPr>
            <p:spPr>
              <a:xfrm>
                <a:off x="12427832" y="876378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1544" name="グループ化 1543">
              <a:extLst>
                <a:ext uri="{FF2B5EF4-FFF2-40B4-BE49-F238E27FC236}">
                  <a16:creationId xmlns:a16="http://schemas.microsoft.com/office/drawing/2014/main" id="{AC2727A6-AC92-ABBB-049D-29758837A971}"/>
                </a:ext>
              </a:extLst>
            </p:cNvPr>
            <p:cNvGrpSpPr/>
            <p:nvPr/>
          </p:nvGrpSpPr>
          <p:grpSpPr>
            <a:xfrm>
              <a:off x="15302574" y="7002929"/>
              <a:ext cx="1216637" cy="760770"/>
              <a:chOff x="12315328" y="4812048"/>
              <a:chExt cx="1216637" cy="760770"/>
            </a:xfrm>
          </p:grpSpPr>
          <p:cxnSp>
            <p:nvCxnSpPr>
              <p:cNvPr id="1545" name="直線コネクタ 1544">
                <a:extLst>
                  <a:ext uri="{FF2B5EF4-FFF2-40B4-BE49-F238E27FC236}">
                    <a16:creationId xmlns:a16="http://schemas.microsoft.com/office/drawing/2014/main" id="{62C47A19-5883-CDF5-C572-95AD680F29AD}"/>
                  </a:ext>
                </a:extLst>
              </p:cNvPr>
              <p:cNvCxnSpPr>
                <a:cxnSpLocks/>
              </p:cNvCxnSpPr>
              <p:nvPr/>
            </p:nvCxnSpPr>
            <p:spPr>
              <a:xfrm flipH="1">
                <a:off x="12315328" y="4981575"/>
                <a:ext cx="1086273" cy="59124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46" name="楕円 1545">
                <a:extLst>
                  <a:ext uri="{FF2B5EF4-FFF2-40B4-BE49-F238E27FC236}">
                    <a16:creationId xmlns:a16="http://schemas.microsoft.com/office/drawing/2014/main" id="{290656AA-45C4-5E4E-F086-4C5044B62441}"/>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grpSp>
        <p:grpSp>
          <p:nvGrpSpPr>
            <p:cNvPr id="1551" name="グループ化 1550">
              <a:extLst>
                <a:ext uri="{FF2B5EF4-FFF2-40B4-BE49-F238E27FC236}">
                  <a16:creationId xmlns:a16="http://schemas.microsoft.com/office/drawing/2014/main" id="{F222E255-6632-B461-053E-6D3D197E304F}"/>
                </a:ext>
              </a:extLst>
            </p:cNvPr>
            <p:cNvGrpSpPr/>
            <p:nvPr/>
          </p:nvGrpSpPr>
          <p:grpSpPr>
            <a:xfrm>
              <a:off x="12899464" y="5099674"/>
              <a:ext cx="605244" cy="1895818"/>
              <a:chOff x="13237617" y="4812048"/>
              <a:chExt cx="605244" cy="1895818"/>
            </a:xfrm>
          </p:grpSpPr>
          <p:cxnSp>
            <p:nvCxnSpPr>
              <p:cNvPr id="1552" name="直線コネクタ 1551">
                <a:extLst>
                  <a:ext uri="{FF2B5EF4-FFF2-40B4-BE49-F238E27FC236}">
                    <a16:creationId xmlns:a16="http://schemas.microsoft.com/office/drawing/2014/main" id="{5DC384C0-8E8B-7A7C-DA34-375CF4B66483}"/>
                  </a:ext>
                </a:extLst>
              </p:cNvPr>
              <p:cNvCxnSpPr>
                <a:cxnSpLocks/>
              </p:cNvCxnSpPr>
              <p:nvPr/>
            </p:nvCxnSpPr>
            <p:spPr>
              <a:xfrm>
                <a:off x="13401601" y="4981575"/>
                <a:ext cx="441260" cy="17262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53" name="楕円 1552">
                <a:extLst>
                  <a:ext uri="{FF2B5EF4-FFF2-40B4-BE49-F238E27FC236}">
                    <a16:creationId xmlns:a16="http://schemas.microsoft.com/office/drawing/2014/main" id="{4B4F6EE5-C0AA-658A-8FAB-5052AA1FA036}"/>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grpSp>
        <p:sp>
          <p:nvSpPr>
            <p:cNvPr id="1623" name="テキスト ボックス 1622">
              <a:extLst>
                <a:ext uri="{FF2B5EF4-FFF2-40B4-BE49-F238E27FC236}">
                  <a16:creationId xmlns:a16="http://schemas.microsoft.com/office/drawing/2014/main" id="{35F2DE69-F8B1-2C79-6CFE-D96238910FF7}"/>
                </a:ext>
              </a:extLst>
            </p:cNvPr>
            <p:cNvSpPr txBox="1"/>
            <p:nvPr/>
          </p:nvSpPr>
          <p:spPr>
            <a:xfrm>
              <a:off x="12027744" y="4246247"/>
              <a:ext cx="97167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Robo.1</a:t>
              </a:r>
              <a:endParaRPr kumimoji="1" lang="en-US" altLang="ja-JP" sz="1000" dirty="0">
                <a:latin typeface="+mj-ea"/>
                <a:ea typeface="+mj-ea"/>
                <a:cs typeface="Cascadia Code" panose="020B0609020000020004" pitchFamily="49" charset="0"/>
              </a:endParaRPr>
            </a:p>
          </p:txBody>
        </p:sp>
      </p:grpSp>
      <p:pic>
        <p:nvPicPr>
          <p:cNvPr id="1627" name="Picture 12">
            <a:extLst>
              <a:ext uri="{FF2B5EF4-FFF2-40B4-BE49-F238E27FC236}">
                <a16:creationId xmlns:a16="http://schemas.microsoft.com/office/drawing/2014/main" id="{63C4D225-E1EC-09F1-6EA4-25A8A41623CD}"/>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10235" t="34528" r="8968" b="33135"/>
          <a:stretch/>
        </p:blipFill>
        <p:spPr bwMode="auto">
          <a:xfrm>
            <a:off x="24753767" y="198215"/>
            <a:ext cx="2314495" cy="514620"/>
          </a:xfrm>
          <a:prstGeom prst="rect">
            <a:avLst/>
          </a:prstGeom>
          <a:noFill/>
          <a:extLst>
            <a:ext uri="{909E8E84-426E-40DD-AFC4-6F175D3DCCD1}">
              <a14:hiddenFill xmlns:a14="http://schemas.microsoft.com/office/drawing/2010/main">
                <a:solidFill>
                  <a:srgbClr val="FFFFFF"/>
                </a:solidFill>
              </a14:hiddenFill>
            </a:ext>
          </a:extLst>
        </p:spPr>
      </p:pic>
      <p:pic>
        <p:nvPicPr>
          <p:cNvPr id="1628" name="Picture 14">
            <a:extLst>
              <a:ext uri="{FF2B5EF4-FFF2-40B4-BE49-F238E27FC236}">
                <a16:creationId xmlns:a16="http://schemas.microsoft.com/office/drawing/2014/main" id="{36395015-CFFC-DAE3-69F2-FC09C3ED26B9}"/>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754937" y="840897"/>
            <a:ext cx="2313322" cy="44676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4C958FCC-064A-69F0-A9AD-3CF5DCFF6457}"/>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7198454" y="878097"/>
            <a:ext cx="1883268" cy="552347"/>
          </a:xfrm>
          <a:prstGeom prst="rect">
            <a:avLst/>
          </a:prstGeom>
          <a:noFill/>
          <a:extLst>
            <a:ext uri="{909E8E84-426E-40DD-AFC4-6F175D3DCCD1}">
              <a14:hiddenFill xmlns:a14="http://schemas.microsoft.com/office/drawing/2010/main">
                <a:solidFill>
                  <a:srgbClr val="FFFFFF"/>
                </a:solidFill>
              </a14:hiddenFill>
            </a:ext>
          </a:extLst>
        </p:spPr>
      </p:pic>
      <p:grpSp>
        <p:nvGrpSpPr>
          <p:cNvPr id="1372" name="グループ化 1371">
            <a:extLst>
              <a:ext uri="{FF2B5EF4-FFF2-40B4-BE49-F238E27FC236}">
                <a16:creationId xmlns:a16="http://schemas.microsoft.com/office/drawing/2014/main" id="{B0D7F253-1983-B891-B39D-F6A502C35A82}"/>
              </a:ext>
            </a:extLst>
          </p:cNvPr>
          <p:cNvGrpSpPr/>
          <p:nvPr/>
        </p:nvGrpSpPr>
        <p:grpSpPr>
          <a:xfrm>
            <a:off x="11962349" y="8964940"/>
            <a:ext cx="4598622" cy="4717896"/>
            <a:chOff x="11895546" y="8959658"/>
            <a:chExt cx="4598622" cy="4717896"/>
          </a:xfrm>
        </p:grpSpPr>
        <p:grpSp>
          <p:nvGrpSpPr>
            <p:cNvPr id="1359" name="グループ化 1358">
              <a:extLst>
                <a:ext uri="{FF2B5EF4-FFF2-40B4-BE49-F238E27FC236}">
                  <a16:creationId xmlns:a16="http://schemas.microsoft.com/office/drawing/2014/main" id="{6EAF3081-8789-4115-5A07-88C1557FC1AA}"/>
                </a:ext>
              </a:extLst>
            </p:cNvPr>
            <p:cNvGrpSpPr/>
            <p:nvPr/>
          </p:nvGrpSpPr>
          <p:grpSpPr>
            <a:xfrm>
              <a:off x="12041515" y="8959658"/>
              <a:ext cx="4452653" cy="4717896"/>
              <a:chOff x="12041515" y="8959658"/>
              <a:chExt cx="4452653" cy="4717896"/>
            </a:xfrm>
          </p:grpSpPr>
          <p:grpSp>
            <p:nvGrpSpPr>
              <p:cNvPr id="1345" name="グループ化 1344">
                <a:extLst>
                  <a:ext uri="{FF2B5EF4-FFF2-40B4-BE49-F238E27FC236}">
                    <a16:creationId xmlns:a16="http://schemas.microsoft.com/office/drawing/2014/main" id="{72A43582-1DFE-7017-4A90-D9918F8ED2B7}"/>
                  </a:ext>
                </a:extLst>
              </p:cNvPr>
              <p:cNvGrpSpPr/>
              <p:nvPr/>
            </p:nvGrpSpPr>
            <p:grpSpPr>
              <a:xfrm>
                <a:off x="12041515" y="8959658"/>
                <a:ext cx="4452653" cy="4717896"/>
                <a:chOff x="12041515" y="9080812"/>
                <a:chExt cx="4452653" cy="4717896"/>
              </a:xfrm>
            </p:grpSpPr>
            <p:pic>
              <p:nvPicPr>
                <p:cNvPr id="6" name="Picture 2">
                  <a:extLst>
                    <a:ext uri="{FF2B5EF4-FFF2-40B4-BE49-F238E27FC236}">
                      <a16:creationId xmlns:a16="http://schemas.microsoft.com/office/drawing/2014/main" id="{E73515A1-5E8E-2B9F-2D28-6E7F9A8E6603}"/>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21370" t="18663" r="24495" b="19121"/>
                <a:stretch/>
              </p:blipFill>
              <p:spPr bwMode="auto">
                <a:xfrm>
                  <a:off x="12049204" y="9080812"/>
                  <a:ext cx="4105193" cy="4717896"/>
                </a:xfrm>
                <a:prstGeom prst="rect">
                  <a:avLst/>
                </a:prstGeom>
                <a:noFill/>
                <a:extLst>
                  <a:ext uri="{909E8E84-426E-40DD-AFC4-6F175D3DCCD1}">
                    <a14:hiddenFill xmlns:a14="http://schemas.microsoft.com/office/drawing/2010/main">
                      <a:solidFill>
                        <a:srgbClr val="FFFFFF"/>
                      </a:solidFill>
                    </a14:hiddenFill>
                  </a:ext>
                </a:extLst>
              </p:spPr>
            </p:pic>
            <p:grpSp>
              <p:nvGrpSpPr>
                <p:cNvPr id="1555" name="グループ化 1554">
                  <a:extLst>
                    <a:ext uri="{FF2B5EF4-FFF2-40B4-BE49-F238E27FC236}">
                      <a16:creationId xmlns:a16="http://schemas.microsoft.com/office/drawing/2014/main" id="{231E4B37-36DB-EDBE-8709-68119DAD1144}"/>
                    </a:ext>
                  </a:extLst>
                </p:cNvPr>
                <p:cNvGrpSpPr/>
                <p:nvPr/>
              </p:nvGrpSpPr>
              <p:grpSpPr>
                <a:xfrm>
                  <a:off x="13320376" y="9482459"/>
                  <a:ext cx="989885" cy="452233"/>
                  <a:chOff x="13245283" y="4727701"/>
                  <a:chExt cx="989885" cy="452233"/>
                </a:xfrm>
              </p:grpSpPr>
              <p:cxnSp>
                <p:nvCxnSpPr>
                  <p:cNvPr id="1556" name="直線コネクタ 1555">
                    <a:extLst>
                      <a:ext uri="{FF2B5EF4-FFF2-40B4-BE49-F238E27FC236}">
                        <a16:creationId xmlns:a16="http://schemas.microsoft.com/office/drawing/2014/main" id="{14AB3D37-0378-8AA0-451D-3AB3FE5D9A74}"/>
                      </a:ext>
                    </a:extLst>
                  </p:cNvPr>
                  <p:cNvCxnSpPr>
                    <a:cxnSpLocks/>
                  </p:cNvCxnSpPr>
                  <p:nvPr/>
                </p:nvCxnSpPr>
                <p:spPr>
                  <a:xfrm>
                    <a:off x="13392457" y="4889333"/>
                    <a:ext cx="842711" cy="290601"/>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57" name="楕円 1556">
                    <a:extLst>
                      <a:ext uri="{FF2B5EF4-FFF2-40B4-BE49-F238E27FC236}">
                        <a16:creationId xmlns:a16="http://schemas.microsoft.com/office/drawing/2014/main" id="{8AD838AF-B1E1-D696-E9FF-67E7B22CAD47}"/>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561" name="グループ化 1560">
                  <a:extLst>
                    <a:ext uri="{FF2B5EF4-FFF2-40B4-BE49-F238E27FC236}">
                      <a16:creationId xmlns:a16="http://schemas.microsoft.com/office/drawing/2014/main" id="{CACB2DEB-4A49-58FB-F42B-7DF7157345F8}"/>
                    </a:ext>
                  </a:extLst>
                </p:cNvPr>
                <p:cNvGrpSpPr/>
                <p:nvPr/>
              </p:nvGrpSpPr>
              <p:grpSpPr>
                <a:xfrm>
                  <a:off x="14796682" y="10035994"/>
                  <a:ext cx="547906" cy="638316"/>
                  <a:chOff x="12991725" y="4727701"/>
                  <a:chExt cx="547906" cy="638316"/>
                </a:xfrm>
              </p:grpSpPr>
              <p:cxnSp>
                <p:nvCxnSpPr>
                  <p:cNvPr id="1562" name="直線コネクタ 1561">
                    <a:extLst>
                      <a:ext uri="{FF2B5EF4-FFF2-40B4-BE49-F238E27FC236}">
                        <a16:creationId xmlns:a16="http://schemas.microsoft.com/office/drawing/2014/main" id="{6DE8E2FE-C169-3882-154F-ACBC5B82D3A1}"/>
                      </a:ext>
                    </a:extLst>
                  </p:cNvPr>
                  <p:cNvCxnSpPr>
                    <a:cxnSpLocks/>
                  </p:cNvCxnSpPr>
                  <p:nvPr/>
                </p:nvCxnSpPr>
                <p:spPr>
                  <a:xfrm flipH="1">
                    <a:off x="12991725" y="4889333"/>
                    <a:ext cx="400732" cy="476684"/>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63" name="楕円 1562">
                    <a:extLst>
                      <a:ext uri="{FF2B5EF4-FFF2-40B4-BE49-F238E27FC236}">
                        <a16:creationId xmlns:a16="http://schemas.microsoft.com/office/drawing/2014/main" id="{B101F548-FBAE-3646-74C5-08F6923E8EDD}"/>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cxnSp>
              <p:nvCxnSpPr>
                <p:cNvPr id="1567" name="直線コネクタ 1566">
                  <a:extLst>
                    <a:ext uri="{FF2B5EF4-FFF2-40B4-BE49-F238E27FC236}">
                      <a16:creationId xmlns:a16="http://schemas.microsoft.com/office/drawing/2014/main" id="{87C38964-7600-1B03-9A10-E347BA479C5D}"/>
                    </a:ext>
                  </a:extLst>
                </p:cNvPr>
                <p:cNvCxnSpPr>
                  <a:cxnSpLocks/>
                </p:cNvCxnSpPr>
                <p:nvPr/>
              </p:nvCxnSpPr>
              <p:spPr>
                <a:xfrm>
                  <a:off x="12041515" y="11602968"/>
                  <a:ext cx="1671165" cy="1688927"/>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574" name="グループ化 1573">
                  <a:extLst>
                    <a:ext uri="{FF2B5EF4-FFF2-40B4-BE49-F238E27FC236}">
                      <a16:creationId xmlns:a16="http://schemas.microsoft.com/office/drawing/2014/main" id="{1D88FE85-D032-7144-5EA3-201C2844A348}"/>
                    </a:ext>
                  </a:extLst>
                </p:cNvPr>
                <p:cNvGrpSpPr/>
                <p:nvPr/>
              </p:nvGrpSpPr>
              <p:grpSpPr>
                <a:xfrm>
                  <a:off x="12875216" y="9919521"/>
                  <a:ext cx="722743" cy="1645652"/>
                  <a:chOff x="13245283" y="4727701"/>
                  <a:chExt cx="722743" cy="1645652"/>
                </a:xfrm>
              </p:grpSpPr>
              <p:cxnSp>
                <p:nvCxnSpPr>
                  <p:cNvPr id="1575" name="直線コネクタ 1574">
                    <a:extLst>
                      <a:ext uri="{FF2B5EF4-FFF2-40B4-BE49-F238E27FC236}">
                        <a16:creationId xmlns:a16="http://schemas.microsoft.com/office/drawing/2014/main" id="{91DB3A14-F3E8-5198-870D-3138839E37B5}"/>
                      </a:ext>
                    </a:extLst>
                  </p:cNvPr>
                  <p:cNvCxnSpPr>
                    <a:cxnSpLocks/>
                  </p:cNvCxnSpPr>
                  <p:nvPr/>
                </p:nvCxnSpPr>
                <p:spPr>
                  <a:xfrm>
                    <a:off x="13392457" y="4889333"/>
                    <a:ext cx="575569" cy="1484020"/>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76" name="楕円 1575">
                    <a:extLst>
                      <a:ext uri="{FF2B5EF4-FFF2-40B4-BE49-F238E27FC236}">
                        <a16:creationId xmlns:a16="http://schemas.microsoft.com/office/drawing/2014/main" id="{776AD8A9-640E-497F-40DC-9148B8B365D2}"/>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1579" name="グループ化 1578">
                  <a:extLst>
                    <a:ext uri="{FF2B5EF4-FFF2-40B4-BE49-F238E27FC236}">
                      <a16:creationId xmlns:a16="http://schemas.microsoft.com/office/drawing/2014/main" id="{DC902307-AC5C-49E3-B5EC-0288EEDFE1EB}"/>
                    </a:ext>
                  </a:extLst>
                </p:cNvPr>
                <p:cNvGrpSpPr/>
                <p:nvPr/>
              </p:nvGrpSpPr>
              <p:grpSpPr>
                <a:xfrm>
                  <a:off x="15298406" y="13369063"/>
                  <a:ext cx="879359" cy="294348"/>
                  <a:chOff x="12660272" y="4727701"/>
                  <a:chExt cx="879359" cy="294348"/>
                </a:xfrm>
              </p:grpSpPr>
              <p:cxnSp>
                <p:nvCxnSpPr>
                  <p:cNvPr id="1580" name="直線コネクタ 1579">
                    <a:extLst>
                      <a:ext uri="{FF2B5EF4-FFF2-40B4-BE49-F238E27FC236}">
                        <a16:creationId xmlns:a16="http://schemas.microsoft.com/office/drawing/2014/main" id="{8D399CC4-0BDC-51EB-2C65-90F57B504513}"/>
                      </a:ext>
                    </a:extLst>
                  </p:cNvPr>
                  <p:cNvCxnSpPr>
                    <a:cxnSpLocks/>
                  </p:cNvCxnSpPr>
                  <p:nvPr/>
                </p:nvCxnSpPr>
                <p:spPr>
                  <a:xfrm flipH="1" flipV="1">
                    <a:off x="12660272" y="4783554"/>
                    <a:ext cx="732185" cy="105779"/>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81" name="楕円 1580">
                    <a:extLst>
                      <a:ext uri="{FF2B5EF4-FFF2-40B4-BE49-F238E27FC236}">
                        <a16:creationId xmlns:a16="http://schemas.microsoft.com/office/drawing/2014/main" id="{36BD184A-6CB7-63F0-0285-A31FD7C7DE77}"/>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1585" name="グループ化 1584">
                  <a:extLst>
                    <a:ext uri="{FF2B5EF4-FFF2-40B4-BE49-F238E27FC236}">
                      <a16:creationId xmlns:a16="http://schemas.microsoft.com/office/drawing/2014/main" id="{4AA0AC7C-978A-4D60-0FBD-E9B1900D3CE7}"/>
                    </a:ext>
                  </a:extLst>
                </p:cNvPr>
                <p:cNvGrpSpPr/>
                <p:nvPr/>
              </p:nvGrpSpPr>
              <p:grpSpPr>
                <a:xfrm>
                  <a:off x="12406890" y="10387630"/>
                  <a:ext cx="315290" cy="979052"/>
                  <a:chOff x="13245283" y="4727701"/>
                  <a:chExt cx="315290" cy="979052"/>
                </a:xfrm>
              </p:grpSpPr>
              <p:cxnSp>
                <p:nvCxnSpPr>
                  <p:cNvPr id="1586" name="直線コネクタ 1585">
                    <a:extLst>
                      <a:ext uri="{FF2B5EF4-FFF2-40B4-BE49-F238E27FC236}">
                        <a16:creationId xmlns:a16="http://schemas.microsoft.com/office/drawing/2014/main" id="{D12F54E8-83E0-5F92-1493-D7B0AA53D837}"/>
                      </a:ext>
                    </a:extLst>
                  </p:cNvPr>
                  <p:cNvCxnSpPr>
                    <a:cxnSpLocks/>
                  </p:cNvCxnSpPr>
                  <p:nvPr/>
                </p:nvCxnSpPr>
                <p:spPr>
                  <a:xfrm>
                    <a:off x="13392457" y="4889333"/>
                    <a:ext cx="168116" cy="817420"/>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87" name="楕円 1586">
                    <a:extLst>
                      <a:ext uri="{FF2B5EF4-FFF2-40B4-BE49-F238E27FC236}">
                        <a16:creationId xmlns:a16="http://schemas.microsoft.com/office/drawing/2014/main" id="{047933ED-C16C-CBE8-5F7A-3142D665FC4F}"/>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1597" name="グループ化 1596">
                  <a:extLst>
                    <a:ext uri="{FF2B5EF4-FFF2-40B4-BE49-F238E27FC236}">
                      <a16:creationId xmlns:a16="http://schemas.microsoft.com/office/drawing/2014/main" id="{E01538B6-876C-40B9-B11C-7F4AA4637503}"/>
                    </a:ext>
                  </a:extLst>
                </p:cNvPr>
                <p:cNvGrpSpPr/>
                <p:nvPr/>
              </p:nvGrpSpPr>
              <p:grpSpPr>
                <a:xfrm>
                  <a:off x="14326354" y="12125257"/>
                  <a:ext cx="2032237" cy="294348"/>
                  <a:chOff x="14326354" y="12125257"/>
                  <a:chExt cx="2032237" cy="294348"/>
                </a:xfrm>
              </p:grpSpPr>
              <p:cxnSp>
                <p:nvCxnSpPr>
                  <p:cNvPr id="1590" name="直線コネクタ 1589">
                    <a:extLst>
                      <a:ext uri="{FF2B5EF4-FFF2-40B4-BE49-F238E27FC236}">
                        <a16:creationId xmlns:a16="http://schemas.microsoft.com/office/drawing/2014/main" id="{FECE5EA9-546D-C507-0BCE-D2827CD4ED29}"/>
                      </a:ext>
                    </a:extLst>
                  </p:cNvPr>
                  <p:cNvCxnSpPr>
                    <a:cxnSpLocks/>
                  </p:cNvCxnSpPr>
                  <p:nvPr/>
                </p:nvCxnSpPr>
                <p:spPr>
                  <a:xfrm flipH="1" flipV="1">
                    <a:off x="14997048" y="12168427"/>
                    <a:ext cx="1214369" cy="118462"/>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594" name="直線コネクタ 1593">
                    <a:extLst>
                      <a:ext uri="{FF2B5EF4-FFF2-40B4-BE49-F238E27FC236}">
                        <a16:creationId xmlns:a16="http://schemas.microsoft.com/office/drawing/2014/main" id="{7C3F75A3-E6C3-8BA1-D3E0-972B371E8CBF}"/>
                      </a:ext>
                    </a:extLst>
                  </p:cNvPr>
                  <p:cNvCxnSpPr>
                    <a:cxnSpLocks/>
                  </p:cNvCxnSpPr>
                  <p:nvPr/>
                </p:nvCxnSpPr>
                <p:spPr>
                  <a:xfrm flipH="1">
                    <a:off x="14326354" y="12292917"/>
                    <a:ext cx="1865350" cy="126688"/>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96" name="楕円 1595">
                    <a:extLst>
                      <a:ext uri="{FF2B5EF4-FFF2-40B4-BE49-F238E27FC236}">
                        <a16:creationId xmlns:a16="http://schemas.microsoft.com/office/drawing/2014/main" id="{172B9B88-07AC-1977-622B-FE6FE628A0D1}"/>
                      </a:ext>
                    </a:extLst>
                  </p:cNvPr>
                  <p:cNvSpPr/>
                  <p:nvPr/>
                </p:nvSpPr>
                <p:spPr>
                  <a:xfrm>
                    <a:off x="16064243" y="12125257"/>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1598" name="グループ化 1597">
                  <a:extLst>
                    <a:ext uri="{FF2B5EF4-FFF2-40B4-BE49-F238E27FC236}">
                      <a16:creationId xmlns:a16="http://schemas.microsoft.com/office/drawing/2014/main" id="{32A8E393-8EEB-57A6-F37A-99A21E857175}"/>
                    </a:ext>
                  </a:extLst>
                </p:cNvPr>
                <p:cNvGrpSpPr/>
                <p:nvPr/>
              </p:nvGrpSpPr>
              <p:grpSpPr>
                <a:xfrm>
                  <a:off x="12134834" y="12775531"/>
                  <a:ext cx="731186" cy="865292"/>
                  <a:chOff x="13245283" y="4156757"/>
                  <a:chExt cx="731186" cy="865292"/>
                </a:xfrm>
              </p:grpSpPr>
              <p:cxnSp>
                <p:nvCxnSpPr>
                  <p:cNvPr id="1599" name="直線コネクタ 1598">
                    <a:extLst>
                      <a:ext uri="{FF2B5EF4-FFF2-40B4-BE49-F238E27FC236}">
                        <a16:creationId xmlns:a16="http://schemas.microsoft.com/office/drawing/2014/main" id="{9C5F80AA-F655-496D-8844-264A737055E9}"/>
                      </a:ext>
                    </a:extLst>
                  </p:cNvPr>
                  <p:cNvCxnSpPr>
                    <a:cxnSpLocks/>
                  </p:cNvCxnSpPr>
                  <p:nvPr/>
                </p:nvCxnSpPr>
                <p:spPr>
                  <a:xfrm flipV="1">
                    <a:off x="13392457" y="4156757"/>
                    <a:ext cx="584012" cy="732576"/>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00" name="楕円 1599">
                    <a:extLst>
                      <a:ext uri="{FF2B5EF4-FFF2-40B4-BE49-F238E27FC236}">
                        <a16:creationId xmlns:a16="http://schemas.microsoft.com/office/drawing/2014/main" id="{BC78E687-0C1F-039F-FFDD-77FB25E7B60B}"/>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1602" name="グループ化 1601">
                  <a:extLst>
                    <a:ext uri="{FF2B5EF4-FFF2-40B4-BE49-F238E27FC236}">
                      <a16:creationId xmlns:a16="http://schemas.microsoft.com/office/drawing/2014/main" id="{0AFD6B16-7585-2F64-B18D-213660ECE807}"/>
                    </a:ext>
                  </a:extLst>
                </p:cNvPr>
                <p:cNvGrpSpPr/>
                <p:nvPr/>
              </p:nvGrpSpPr>
              <p:grpSpPr>
                <a:xfrm>
                  <a:off x="13864066" y="12637868"/>
                  <a:ext cx="298616" cy="1051113"/>
                  <a:chOff x="13241015" y="3970936"/>
                  <a:chExt cx="298616" cy="1051113"/>
                </a:xfrm>
              </p:grpSpPr>
              <p:cxnSp>
                <p:nvCxnSpPr>
                  <p:cNvPr id="1603" name="直線コネクタ 1602">
                    <a:extLst>
                      <a:ext uri="{FF2B5EF4-FFF2-40B4-BE49-F238E27FC236}">
                        <a16:creationId xmlns:a16="http://schemas.microsoft.com/office/drawing/2014/main" id="{67E01FD1-895C-ED36-91D3-7DA3CA22CC5D}"/>
                      </a:ext>
                    </a:extLst>
                  </p:cNvPr>
                  <p:cNvCxnSpPr>
                    <a:cxnSpLocks/>
                  </p:cNvCxnSpPr>
                  <p:nvPr/>
                </p:nvCxnSpPr>
                <p:spPr>
                  <a:xfrm flipH="1" flipV="1">
                    <a:off x="13241015" y="3970936"/>
                    <a:ext cx="151442" cy="918397"/>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04" name="楕円 1603">
                    <a:extLst>
                      <a:ext uri="{FF2B5EF4-FFF2-40B4-BE49-F238E27FC236}">
                        <a16:creationId xmlns:a16="http://schemas.microsoft.com/office/drawing/2014/main" id="{3C40EADF-EBC4-C67F-3933-BE724907CDDA}"/>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1611" name="グループ化 1610">
                  <a:extLst>
                    <a:ext uri="{FF2B5EF4-FFF2-40B4-BE49-F238E27FC236}">
                      <a16:creationId xmlns:a16="http://schemas.microsoft.com/office/drawing/2014/main" id="{907934B5-1E75-9FF7-D457-D911DFF7FE6F}"/>
                    </a:ext>
                  </a:extLst>
                </p:cNvPr>
                <p:cNvGrpSpPr/>
                <p:nvPr/>
              </p:nvGrpSpPr>
              <p:grpSpPr>
                <a:xfrm>
                  <a:off x="14292835" y="10444823"/>
                  <a:ext cx="1684188" cy="844296"/>
                  <a:chOff x="11855443" y="4727701"/>
                  <a:chExt cx="1684188" cy="844296"/>
                </a:xfrm>
              </p:grpSpPr>
              <p:cxnSp>
                <p:nvCxnSpPr>
                  <p:cNvPr id="1612" name="直線コネクタ 1611">
                    <a:extLst>
                      <a:ext uri="{FF2B5EF4-FFF2-40B4-BE49-F238E27FC236}">
                        <a16:creationId xmlns:a16="http://schemas.microsoft.com/office/drawing/2014/main" id="{44E2F740-98A8-6047-1A1F-28E231AB0A9B}"/>
                      </a:ext>
                    </a:extLst>
                  </p:cNvPr>
                  <p:cNvCxnSpPr>
                    <a:cxnSpLocks/>
                  </p:cNvCxnSpPr>
                  <p:nvPr/>
                </p:nvCxnSpPr>
                <p:spPr>
                  <a:xfrm flipH="1">
                    <a:off x="11855443" y="4889333"/>
                    <a:ext cx="1537014" cy="682664"/>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13" name="楕円 1612">
                    <a:extLst>
                      <a:ext uri="{FF2B5EF4-FFF2-40B4-BE49-F238E27FC236}">
                        <a16:creationId xmlns:a16="http://schemas.microsoft.com/office/drawing/2014/main" id="{CC147D28-D6BF-A331-1436-58C53E14CEE2}"/>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a:t>
                    </a:r>
                    <a:endParaRPr kumimoji="1" lang="ja-JP" altLang="en-US" b="1" dirty="0"/>
                  </a:p>
                </p:txBody>
              </p:sp>
            </p:grpSp>
            <p:grpSp>
              <p:nvGrpSpPr>
                <p:cNvPr id="1615" name="グループ化 1614">
                  <a:extLst>
                    <a:ext uri="{FF2B5EF4-FFF2-40B4-BE49-F238E27FC236}">
                      <a16:creationId xmlns:a16="http://schemas.microsoft.com/office/drawing/2014/main" id="{BB2D1ED1-0532-AF06-D573-C83D2F2CEDE4}"/>
                    </a:ext>
                  </a:extLst>
                </p:cNvPr>
                <p:cNvGrpSpPr/>
                <p:nvPr/>
              </p:nvGrpSpPr>
              <p:grpSpPr>
                <a:xfrm>
                  <a:off x="14539959" y="11102520"/>
                  <a:ext cx="1848888" cy="492662"/>
                  <a:chOff x="11690743" y="4727701"/>
                  <a:chExt cx="1848888" cy="492662"/>
                </a:xfrm>
              </p:grpSpPr>
              <p:cxnSp>
                <p:nvCxnSpPr>
                  <p:cNvPr id="1616" name="直線コネクタ 1615">
                    <a:extLst>
                      <a:ext uri="{FF2B5EF4-FFF2-40B4-BE49-F238E27FC236}">
                        <a16:creationId xmlns:a16="http://schemas.microsoft.com/office/drawing/2014/main" id="{E3429D31-1593-DD1B-1562-D4CCA7F49D95}"/>
                      </a:ext>
                    </a:extLst>
                  </p:cNvPr>
                  <p:cNvCxnSpPr>
                    <a:cxnSpLocks/>
                  </p:cNvCxnSpPr>
                  <p:nvPr/>
                </p:nvCxnSpPr>
                <p:spPr>
                  <a:xfrm flipH="1">
                    <a:off x="11690743" y="4889333"/>
                    <a:ext cx="1701714" cy="331030"/>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17" name="楕円 1616">
                    <a:extLst>
                      <a:ext uri="{FF2B5EF4-FFF2-40B4-BE49-F238E27FC236}">
                        <a16:creationId xmlns:a16="http://schemas.microsoft.com/office/drawing/2014/main" id="{497BD1E6-583F-A914-32BA-E55F35D823C3}"/>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a:t>
                    </a:r>
                    <a:endParaRPr kumimoji="1" lang="ja-JP" altLang="en-US" b="1" dirty="0"/>
                  </a:p>
                </p:txBody>
              </p:sp>
            </p:grpSp>
            <p:grpSp>
              <p:nvGrpSpPr>
                <p:cNvPr id="1619" name="グループ化 1618">
                  <a:extLst>
                    <a:ext uri="{FF2B5EF4-FFF2-40B4-BE49-F238E27FC236}">
                      <a16:creationId xmlns:a16="http://schemas.microsoft.com/office/drawing/2014/main" id="{05ABE55A-E770-8787-7676-68C746FBE739}"/>
                    </a:ext>
                  </a:extLst>
                </p:cNvPr>
                <p:cNvGrpSpPr/>
                <p:nvPr/>
              </p:nvGrpSpPr>
              <p:grpSpPr>
                <a:xfrm>
                  <a:off x="15420765" y="12752241"/>
                  <a:ext cx="1073403" cy="294348"/>
                  <a:chOff x="12466228" y="4727701"/>
                  <a:chExt cx="1073403" cy="294348"/>
                </a:xfrm>
              </p:grpSpPr>
              <p:cxnSp>
                <p:nvCxnSpPr>
                  <p:cNvPr id="1620" name="直線コネクタ 1619">
                    <a:extLst>
                      <a:ext uri="{FF2B5EF4-FFF2-40B4-BE49-F238E27FC236}">
                        <a16:creationId xmlns:a16="http://schemas.microsoft.com/office/drawing/2014/main" id="{6FDE838E-2B2F-9AF6-6B24-C70665704B77}"/>
                      </a:ext>
                    </a:extLst>
                  </p:cNvPr>
                  <p:cNvCxnSpPr>
                    <a:cxnSpLocks/>
                  </p:cNvCxnSpPr>
                  <p:nvPr/>
                </p:nvCxnSpPr>
                <p:spPr>
                  <a:xfrm flipH="1" flipV="1">
                    <a:off x="12466228" y="4868411"/>
                    <a:ext cx="926229" cy="20922"/>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21" name="楕円 1620">
                    <a:extLst>
                      <a:ext uri="{FF2B5EF4-FFF2-40B4-BE49-F238E27FC236}">
                        <a16:creationId xmlns:a16="http://schemas.microsoft.com/office/drawing/2014/main" id="{F35BB478-B776-41C7-17DC-FEDB37482B8C}"/>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E</a:t>
                    </a:r>
                    <a:endParaRPr kumimoji="1" lang="ja-JP" altLang="en-US" b="1" dirty="0"/>
                  </a:p>
                </p:txBody>
              </p:sp>
            </p:grpSp>
            <p:sp>
              <p:nvSpPr>
                <p:cNvPr id="1624" name="テキスト ボックス 1623">
                  <a:extLst>
                    <a:ext uri="{FF2B5EF4-FFF2-40B4-BE49-F238E27FC236}">
                      <a16:creationId xmlns:a16="http://schemas.microsoft.com/office/drawing/2014/main" id="{4CA34BBA-BEA1-9FD1-1FE8-E87838CEA61C}"/>
                    </a:ext>
                  </a:extLst>
                </p:cNvPr>
                <p:cNvSpPr txBox="1"/>
                <p:nvPr/>
              </p:nvSpPr>
              <p:spPr>
                <a:xfrm>
                  <a:off x="12085757" y="9385504"/>
                  <a:ext cx="90678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Robo.2</a:t>
                  </a:r>
                  <a:endParaRPr kumimoji="1" lang="en-US" altLang="ja-JP" sz="1000" b="1" dirty="0">
                    <a:latin typeface="+mj-ea"/>
                    <a:ea typeface="+mj-ea"/>
                    <a:cs typeface="Cascadia Code" panose="020B0609020000020004" pitchFamily="49" charset="0"/>
                  </a:endParaRPr>
                </a:p>
              </p:txBody>
            </p:sp>
          </p:grpSp>
          <p:cxnSp>
            <p:nvCxnSpPr>
              <p:cNvPr id="1559" name="直線コネクタ 1558">
                <a:extLst>
                  <a:ext uri="{FF2B5EF4-FFF2-40B4-BE49-F238E27FC236}">
                    <a16:creationId xmlns:a16="http://schemas.microsoft.com/office/drawing/2014/main" id="{2F4FB7E8-3943-2393-5A3D-2E55BAA8C660}"/>
                  </a:ext>
                </a:extLst>
              </p:cNvPr>
              <p:cNvCxnSpPr>
                <a:cxnSpLocks/>
              </p:cNvCxnSpPr>
              <p:nvPr/>
            </p:nvCxnSpPr>
            <p:spPr>
              <a:xfrm>
                <a:off x="12047208" y="11474028"/>
                <a:ext cx="553894" cy="852249"/>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grpSp>
        <p:sp>
          <p:nvSpPr>
            <p:cNvPr id="1368" name="楕円 1367">
              <a:extLst>
                <a:ext uri="{FF2B5EF4-FFF2-40B4-BE49-F238E27FC236}">
                  <a16:creationId xmlns:a16="http://schemas.microsoft.com/office/drawing/2014/main" id="{C9445705-E5A1-CB79-8501-E39CB7CE322C}"/>
                </a:ext>
              </a:extLst>
            </p:cNvPr>
            <p:cNvSpPr/>
            <p:nvPr/>
          </p:nvSpPr>
          <p:spPr>
            <a:xfrm>
              <a:off x="11895546" y="11331832"/>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pic>
        <p:nvPicPr>
          <p:cNvPr id="1367" name="図 1366" descr="ダイアグラム&#10;&#10;自動的に生成された説明">
            <a:extLst>
              <a:ext uri="{FF2B5EF4-FFF2-40B4-BE49-F238E27FC236}">
                <a16:creationId xmlns:a16="http://schemas.microsoft.com/office/drawing/2014/main" id="{2743853E-4EEB-BEBF-4F74-28ACB7644BC1}"/>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5863" t="-1132" r="18921" b="276"/>
          <a:stretch/>
        </p:blipFill>
        <p:spPr bwMode="auto">
          <a:xfrm>
            <a:off x="26193402" y="11233102"/>
            <a:ext cx="3977080" cy="1884553"/>
          </a:xfrm>
          <a:prstGeom prst="rect">
            <a:avLst/>
          </a:prstGeom>
          <a:noFill/>
          <a:ln>
            <a:noFill/>
          </a:ln>
          <a:extLst>
            <a:ext uri="{53640926-AAD7-44D8-BBD7-CCE9431645EC}">
              <a14:shadowObscured xmlns:a14="http://schemas.microsoft.com/office/drawing/2010/main"/>
            </a:ext>
          </a:extLst>
        </p:spPr>
      </p:pic>
      <p:pic>
        <p:nvPicPr>
          <p:cNvPr id="1369" name="Picture 2">
            <a:extLst>
              <a:ext uri="{FF2B5EF4-FFF2-40B4-BE49-F238E27FC236}">
                <a16:creationId xmlns:a16="http://schemas.microsoft.com/office/drawing/2014/main" id="{7DB6B45F-80D6-1083-13A9-4664C1014B05}"/>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l="-3590" r="-2486"/>
          <a:stretch/>
        </p:blipFill>
        <p:spPr bwMode="auto">
          <a:xfrm>
            <a:off x="29179096" y="78947"/>
            <a:ext cx="948482" cy="1336945"/>
          </a:xfrm>
          <a:prstGeom prst="rect">
            <a:avLst/>
          </a:prstGeom>
          <a:noFill/>
          <a:extLst>
            <a:ext uri="{909E8E84-426E-40DD-AFC4-6F175D3DCCD1}">
              <a14:hiddenFill xmlns:a14="http://schemas.microsoft.com/office/drawing/2010/main">
                <a:solidFill>
                  <a:srgbClr val="FFFFFF"/>
                </a:solidFill>
              </a14:hiddenFill>
            </a:ext>
          </a:extLst>
        </p:spPr>
      </p:pic>
      <p:pic>
        <p:nvPicPr>
          <p:cNvPr id="1384" name="図 1383" descr="テキスト&#10;&#10;中程度の精度で自動的に生成された説明">
            <a:extLst>
              <a:ext uri="{FF2B5EF4-FFF2-40B4-BE49-F238E27FC236}">
                <a16:creationId xmlns:a16="http://schemas.microsoft.com/office/drawing/2014/main" id="{36C06FA5-BDF9-FF31-DDD3-9F77C8BCC1AA}"/>
              </a:ext>
            </a:extLst>
          </p:cNvPr>
          <p:cNvPicPr>
            <a:picLocks noChangeAspect="1"/>
          </p:cNvPicPr>
          <p:nvPr/>
        </p:nvPicPr>
        <p:blipFill rotWithShape="1">
          <a:blip r:embed="rId50">
            <a:extLst>
              <a:ext uri="{28A0092B-C50C-407E-A947-70E740481C1C}">
                <a14:useLocalDpi xmlns:a14="http://schemas.microsoft.com/office/drawing/2010/main" val="0"/>
              </a:ext>
            </a:extLst>
          </a:blip>
          <a:srcRect l="3781" t="7563" r="3991" b="7709"/>
          <a:stretch/>
        </p:blipFill>
        <p:spPr>
          <a:xfrm>
            <a:off x="27329960" y="98173"/>
            <a:ext cx="1704202" cy="791021"/>
          </a:xfrm>
          <a:prstGeom prst="rect">
            <a:avLst/>
          </a:prstGeom>
        </p:spPr>
      </p:pic>
      <p:sp>
        <p:nvSpPr>
          <p:cNvPr id="1388" name="テキスト ボックス 1387">
            <a:extLst>
              <a:ext uri="{FF2B5EF4-FFF2-40B4-BE49-F238E27FC236}">
                <a16:creationId xmlns:a16="http://schemas.microsoft.com/office/drawing/2014/main" id="{40196CB8-A043-8F8A-AF7D-A5CC6340AB7E}"/>
              </a:ext>
            </a:extLst>
          </p:cNvPr>
          <p:cNvSpPr txBox="1"/>
          <p:nvPr/>
        </p:nvSpPr>
        <p:spPr>
          <a:xfrm>
            <a:off x="26661001" y="13166424"/>
            <a:ext cx="3259870" cy="230832"/>
          </a:xfrm>
          <a:prstGeom prst="rect">
            <a:avLst/>
          </a:prstGeom>
          <a:noFill/>
        </p:spPr>
        <p:txBody>
          <a:bodyPr wrap="square" rtlCol="0">
            <a:spAutoFit/>
          </a:bodyPr>
          <a:lstStyle/>
          <a:p>
            <a:pPr algn="ct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Fig.C Goal Defense System</a:t>
            </a: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2" name="テキスト ボックス 41">
            <a:extLst>
              <a:ext uri="{FF2B5EF4-FFF2-40B4-BE49-F238E27FC236}">
                <a16:creationId xmlns:a16="http://schemas.microsoft.com/office/drawing/2014/main" id="{579C48FF-CFBF-203E-A462-85C5C59FB7F7}"/>
              </a:ext>
            </a:extLst>
          </p:cNvPr>
          <p:cNvSpPr txBox="1"/>
          <p:nvPr/>
        </p:nvSpPr>
        <p:spPr>
          <a:xfrm>
            <a:off x="21269442" y="10733335"/>
            <a:ext cx="4886647" cy="2816156"/>
          </a:xfrm>
          <a:prstGeom prst="rect">
            <a:avLst/>
          </a:prstGeom>
          <a:noFill/>
        </p:spPr>
        <p:txBody>
          <a:bodyPr wrap="square" rtlCol="0">
            <a:spAutoFit/>
          </a:bodyPr>
          <a:lstStyle/>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&gt; Line Tracing Defense Using Circular Line Sensors</a:t>
            </a:r>
          </a:p>
          <a:p>
            <a:endPar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Our robot is equipped with circular line sensors, which we utilize for goal defense through line tracing. The defense system is illustrated in Fig.C.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It uses the perpendicular line to the line connecting the two line sensors reacting to the white line as the reference line.</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In case ①, when the angle of the ball and the reference line have a small error, the robot stops to block the shot from an oblique direction.</a:t>
            </a: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In case ②, when the angle of the ball and the reference line have a large error, the robot moves in the direction of the line sensor detecting the ball, keeping it on the white line while moving towards the ball to block the shot. </a:t>
            </a:r>
            <a:br>
              <a:rPr lang="en-US" altLang="ja-JP" sz="900" dirty="0">
                <a:latin typeface="Cascadia Code" panose="020B0609020000020004" pitchFamily="49" charset="0"/>
                <a:ea typeface="Cascadia Code" panose="020B0609020000020004" pitchFamily="49" charset="0"/>
                <a:cs typeface="Cascadia Code" panose="020B0609020000020004" pitchFamily="49" charset="0"/>
              </a:rPr>
            </a:br>
            <a:b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b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By combining these movements in cases ① and ②, the robot can effectively prevent the ball from entering the goal.</a:t>
            </a:r>
            <a:endParaRPr lang="en-US" altLang="ja-JP" sz="9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87" name="図 1386">
            <a:extLst>
              <a:ext uri="{FF2B5EF4-FFF2-40B4-BE49-F238E27FC236}">
                <a16:creationId xmlns:a16="http://schemas.microsoft.com/office/drawing/2014/main" id="{E58A3FF7-805F-C2AD-1583-436579B2802F}"/>
              </a:ext>
            </a:extLst>
          </p:cNvPr>
          <p:cNvPicPr>
            <a:picLocks noChangeAspect="1"/>
          </p:cNvPicPr>
          <p:nvPr/>
        </p:nvPicPr>
        <p:blipFill>
          <a:blip r:embed="rId51"/>
          <a:stretch>
            <a:fillRect/>
          </a:stretch>
        </p:blipFill>
        <p:spPr>
          <a:xfrm>
            <a:off x="19357618" y="19244709"/>
            <a:ext cx="2626443" cy="1725138"/>
          </a:xfrm>
          <a:prstGeom prst="rect">
            <a:avLst/>
          </a:prstGeom>
        </p:spPr>
      </p:pic>
      <p:sp>
        <p:nvSpPr>
          <p:cNvPr id="1389" name="テキスト ボックス 1388">
            <a:extLst>
              <a:ext uri="{FF2B5EF4-FFF2-40B4-BE49-F238E27FC236}">
                <a16:creationId xmlns:a16="http://schemas.microsoft.com/office/drawing/2014/main" id="{C8DD22CF-819F-34D7-B688-3F922D62CE55}"/>
              </a:ext>
            </a:extLst>
          </p:cNvPr>
          <p:cNvSpPr txBox="1"/>
          <p:nvPr/>
        </p:nvSpPr>
        <p:spPr>
          <a:xfrm>
            <a:off x="19182105" y="21012639"/>
            <a:ext cx="2867371"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Fig.4 GitHub(Munako Artemis Season 2024)</a:t>
            </a:r>
          </a:p>
        </p:txBody>
      </p:sp>
      <p:pic>
        <p:nvPicPr>
          <p:cNvPr id="1392" name="図 1391">
            <a:extLst>
              <a:ext uri="{FF2B5EF4-FFF2-40B4-BE49-F238E27FC236}">
                <a16:creationId xmlns:a16="http://schemas.microsoft.com/office/drawing/2014/main" id="{0F50164F-07AC-2980-051D-B15D4A6E9AC1}"/>
              </a:ext>
            </a:extLst>
          </p:cNvPr>
          <p:cNvPicPr>
            <a:picLocks noChangeAspect="1"/>
          </p:cNvPicPr>
          <p:nvPr/>
        </p:nvPicPr>
        <p:blipFill rotWithShape="1">
          <a:blip r:embed="rId52"/>
          <a:srcRect r="23719"/>
          <a:stretch/>
        </p:blipFill>
        <p:spPr>
          <a:xfrm>
            <a:off x="22158248" y="19244709"/>
            <a:ext cx="2256064" cy="1718345"/>
          </a:xfrm>
          <a:prstGeom prst="rect">
            <a:avLst/>
          </a:prstGeom>
        </p:spPr>
      </p:pic>
      <p:sp>
        <p:nvSpPr>
          <p:cNvPr id="1393" name="テキスト ボックス 1392">
            <a:extLst>
              <a:ext uri="{FF2B5EF4-FFF2-40B4-BE49-F238E27FC236}">
                <a16:creationId xmlns:a16="http://schemas.microsoft.com/office/drawing/2014/main" id="{5822B19D-862E-A174-347A-87815A950829}"/>
              </a:ext>
            </a:extLst>
          </p:cNvPr>
          <p:cNvSpPr txBox="1"/>
          <p:nvPr/>
        </p:nvSpPr>
        <p:spPr>
          <a:xfrm>
            <a:off x="22556413" y="21012639"/>
            <a:ext cx="1554629"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5</a:t>
            </a: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 GitHub Desktop</a:t>
            </a:r>
          </a:p>
        </p:txBody>
      </p:sp>
      <p:sp>
        <p:nvSpPr>
          <p:cNvPr id="1394" name="楕円 1393">
            <a:extLst>
              <a:ext uri="{FF2B5EF4-FFF2-40B4-BE49-F238E27FC236}">
                <a16:creationId xmlns:a16="http://schemas.microsoft.com/office/drawing/2014/main" id="{B4E6DDD0-6FB0-EB49-5160-0C659B57A5ED}"/>
              </a:ext>
            </a:extLst>
          </p:cNvPr>
          <p:cNvSpPr/>
          <p:nvPr/>
        </p:nvSpPr>
        <p:spPr>
          <a:xfrm>
            <a:off x="16711434" y="4125326"/>
            <a:ext cx="285585" cy="285585"/>
          </a:xfrm>
          <a:prstGeom prst="ellipse">
            <a:avLst/>
          </a:prstGeom>
          <a:solidFill>
            <a:schemeClr val="accent5">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sp>
        <p:nvSpPr>
          <p:cNvPr id="1397" name="楕円 1396">
            <a:extLst>
              <a:ext uri="{FF2B5EF4-FFF2-40B4-BE49-F238E27FC236}">
                <a16:creationId xmlns:a16="http://schemas.microsoft.com/office/drawing/2014/main" id="{BC09358E-3ACF-8558-ACCF-0F200DBDBAB8}"/>
              </a:ext>
            </a:extLst>
          </p:cNvPr>
          <p:cNvSpPr/>
          <p:nvPr/>
        </p:nvSpPr>
        <p:spPr>
          <a:xfrm>
            <a:off x="16711434" y="6736999"/>
            <a:ext cx="285585" cy="285585"/>
          </a:xfrm>
          <a:prstGeom prst="ellipse">
            <a:avLst/>
          </a:prstGeom>
          <a:solidFill>
            <a:schemeClr val="accent5">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sp>
        <p:nvSpPr>
          <p:cNvPr id="1400" name="楕円 1399">
            <a:extLst>
              <a:ext uri="{FF2B5EF4-FFF2-40B4-BE49-F238E27FC236}">
                <a16:creationId xmlns:a16="http://schemas.microsoft.com/office/drawing/2014/main" id="{89508656-93BF-639C-7633-C032C14E6537}"/>
              </a:ext>
            </a:extLst>
          </p:cNvPr>
          <p:cNvSpPr/>
          <p:nvPr/>
        </p:nvSpPr>
        <p:spPr>
          <a:xfrm>
            <a:off x="16747433" y="9449469"/>
            <a:ext cx="249585" cy="249585"/>
          </a:xfrm>
          <a:prstGeom prst="ellipse">
            <a:avLst/>
          </a:prstGeom>
          <a:solidFill>
            <a:srgbClr val="EC800A"/>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a:t>
            </a:r>
            <a:endParaRPr kumimoji="1" lang="ja-JP" altLang="en-US" b="1" dirty="0"/>
          </a:p>
        </p:txBody>
      </p:sp>
      <p:sp>
        <p:nvSpPr>
          <p:cNvPr id="1401" name="楕円 1400">
            <a:extLst>
              <a:ext uri="{FF2B5EF4-FFF2-40B4-BE49-F238E27FC236}">
                <a16:creationId xmlns:a16="http://schemas.microsoft.com/office/drawing/2014/main" id="{50ADEBCB-415C-5128-8D21-DF599DFF9B91}"/>
              </a:ext>
            </a:extLst>
          </p:cNvPr>
          <p:cNvSpPr/>
          <p:nvPr/>
        </p:nvSpPr>
        <p:spPr>
          <a:xfrm>
            <a:off x="16759614" y="11390865"/>
            <a:ext cx="267614" cy="267614"/>
          </a:xfrm>
          <a:prstGeom prst="ellipse">
            <a:avLst/>
          </a:prstGeom>
          <a:solidFill>
            <a:srgbClr val="EC800A"/>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a:t>
            </a:r>
            <a:endParaRPr kumimoji="1" lang="ja-JP" altLang="en-US" b="1" dirty="0"/>
          </a:p>
        </p:txBody>
      </p:sp>
      <p:sp>
        <p:nvSpPr>
          <p:cNvPr id="1407" name="楕円 1406">
            <a:extLst>
              <a:ext uri="{FF2B5EF4-FFF2-40B4-BE49-F238E27FC236}">
                <a16:creationId xmlns:a16="http://schemas.microsoft.com/office/drawing/2014/main" id="{FCD3C647-D0CF-D3D0-9CD6-6202E562C901}"/>
              </a:ext>
            </a:extLst>
          </p:cNvPr>
          <p:cNvSpPr/>
          <p:nvPr/>
        </p:nvSpPr>
        <p:spPr>
          <a:xfrm>
            <a:off x="16765964" y="12198247"/>
            <a:ext cx="267616" cy="267616"/>
          </a:xfrm>
          <a:prstGeom prst="ellipse">
            <a:avLst/>
          </a:prstGeom>
          <a:solidFill>
            <a:srgbClr val="EC800A"/>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E</a:t>
            </a:r>
            <a:endParaRPr kumimoji="1" lang="ja-JP" altLang="en-US" b="1" dirty="0"/>
          </a:p>
        </p:txBody>
      </p:sp>
      <p:sp>
        <p:nvSpPr>
          <p:cNvPr id="1429" name="楕円 1428">
            <a:extLst>
              <a:ext uri="{FF2B5EF4-FFF2-40B4-BE49-F238E27FC236}">
                <a16:creationId xmlns:a16="http://schemas.microsoft.com/office/drawing/2014/main" id="{A0ADD6AF-2F6B-86DE-3A37-50D209B7B294}"/>
              </a:ext>
            </a:extLst>
          </p:cNvPr>
          <p:cNvSpPr/>
          <p:nvPr/>
        </p:nvSpPr>
        <p:spPr>
          <a:xfrm>
            <a:off x="7910162" y="4261848"/>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sp>
        <p:nvSpPr>
          <p:cNvPr id="1432" name="楕円 1431">
            <a:extLst>
              <a:ext uri="{FF2B5EF4-FFF2-40B4-BE49-F238E27FC236}">
                <a16:creationId xmlns:a16="http://schemas.microsoft.com/office/drawing/2014/main" id="{0D18EBEC-15E8-0334-EF31-1141BDF3EE26}"/>
              </a:ext>
            </a:extLst>
          </p:cNvPr>
          <p:cNvSpPr/>
          <p:nvPr/>
        </p:nvSpPr>
        <p:spPr>
          <a:xfrm>
            <a:off x="7910162" y="5505599"/>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sp>
        <p:nvSpPr>
          <p:cNvPr id="1442" name="楕円 1441">
            <a:extLst>
              <a:ext uri="{FF2B5EF4-FFF2-40B4-BE49-F238E27FC236}">
                <a16:creationId xmlns:a16="http://schemas.microsoft.com/office/drawing/2014/main" id="{5976C19D-1BE2-B6C6-74C1-D2FD0502A413}"/>
              </a:ext>
            </a:extLst>
          </p:cNvPr>
          <p:cNvSpPr/>
          <p:nvPr/>
        </p:nvSpPr>
        <p:spPr>
          <a:xfrm>
            <a:off x="7910162" y="6520296"/>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sp>
        <p:nvSpPr>
          <p:cNvPr id="1446" name="楕円 1445">
            <a:extLst>
              <a:ext uri="{FF2B5EF4-FFF2-40B4-BE49-F238E27FC236}">
                <a16:creationId xmlns:a16="http://schemas.microsoft.com/office/drawing/2014/main" id="{187D749D-B835-4D74-F60B-952E755D32C1}"/>
              </a:ext>
            </a:extLst>
          </p:cNvPr>
          <p:cNvSpPr/>
          <p:nvPr/>
        </p:nvSpPr>
        <p:spPr>
          <a:xfrm>
            <a:off x="7910162" y="7751402"/>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sp>
        <p:nvSpPr>
          <p:cNvPr id="1447" name="楕円 1446">
            <a:extLst>
              <a:ext uri="{FF2B5EF4-FFF2-40B4-BE49-F238E27FC236}">
                <a16:creationId xmlns:a16="http://schemas.microsoft.com/office/drawing/2014/main" id="{2B307882-F2B7-8923-DE0B-864DD4F8AEEF}"/>
              </a:ext>
            </a:extLst>
          </p:cNvPr>
          <p:cNvSpPr/>
          <p:nvPr/>
        </p:nvSpPr>
        <p:spPr>
          <a:xfrm>
            <a:off x="7910162" y="8487878"/>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sp>
        <p:nvSpPr>
          <p:cNvPr id="1448" name="楕円 1447">
            <a:extLst>
              <a:ext uri="{FF2B5EF4-FFF2-40B4-BE49-F238E27FC236}">
                <a16:creationId xmlns:a16="http://schemas.microsoft.com/office/drawing/2014/main" id="{D84EA8E5-118C-D4FC-E3B3-BB583F6AE7FC}"/>
              </a:ext>
            </a:extLst>
          </p:cNvPr>
          <p:cNvSpPr/>
          <p:nvPr/>
        </p:nvSpPr>
        <p:spPr>
          <a:xfrm>
            <a:off x="7910162" y="9366070"/>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sp>
        <p:nvSpPr>
          <p:cNvPr id="1451" name="楕円 1450">
            <a:extLst>
              <a:ext uri="{FF2B5EF4-FFF2-40B4-BE49-F238E27FC236}">
                <a16:creationId xmlns:a16="http://schemas.microsoft.com/office/drawing/2014/main" id="{551C32E1-52F8-55F8-5CC1-A2ADA23059D4}"/>
              </a:ext>
            </a:extLst>
          </p:cNvPr>
          <p:cNvSpPr/>
          <p:nvPr/>
        </p:nvSpPr>
        <p:spPr>
          <a:xfrm>
            <a:off x="7910162" y="10872741"/>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sp>
        <p:nvSpPr>
          <p:cNvPr id="1452" name="楕円 1451">
            <a:extLst>
              <a:ext uri="{FF2B5EF4-FFF2-40B4-BE49-F238E27FC236}">
                <a16:creationId xmlns:a16="http://schemas.microsoft.com/office/drawing/2014/main" id="{156B3B55-2C7F-8FAF-AB2E-3E1B7FEC2E0E}"/>
              </a:ext>
            </a:extLst>
          </p:cNvPr>
          <p:cNvSpPr/>
          <p:nvPr/>
        </p:nvSpPr>
        <p:spPr>
          <a:xfrm>
            <a:off x="7910162" y="12025400"/>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sp>
        <p:nvSpPr>
          <p:cNvPr id="1459" name="楕円 1458">
            <a:extLst>
              <a:ext uri="{FF2B5EF4-FFF2-40B4-BE49-F238E27FC236}">
                <a16:creationId xmlns:a16="http://schemas.microsoft.com/office/drawing/2014/main" id="{89B47F18-A7E8-3871-8ABA-F61C66896150}"/>
              </a:ext>
            </a:extLst>
          </p:cNvPr>
          <p:cNvSpPr/>
          <p:nvPr/>
        </p:nvSpPr>
        <p:spPr>
          <a:xfrm>
            <a:off x="7910162" y="12902571"/>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spTree>
    <p:extLst>
      <p:ext uri="{BB962C8B-B14F-4D97-AF65-F5344CB8AC3E}">
        <p14:creationId xmlns:p14="http://schemas.microsoft.com/office/powerpoint/2010/main" val="11250802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3604</TotalTime>
  <Words>3797</Words>
  <Application>Microsoft Office PowerPoint</Application>
  <PresentationFormat>ユーザー設定</PresentationFormat>
  <Paragraphs>617</Paragraphs>
  <Slides>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Cascadia Code</vt:lpstr>
      <vt:lpstr>Aptos Display</vt:lpstr>
      <vt:lpstr>BIZ UDPゴシック</vt:lpstr>
      <vt:lpstr>Arial</vt:lpstr>
      <vt:lpstr>Aptos</vt:lpstr>
      <vt:lpstr>游ゴシック</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57</cp:revision>
  <dcterms:created xsi:type="dcterms:W3CDTF">2024-06-02T06:20:53Z</dcterms:created>
  <dcterms:modified xsi:type="dcterms:W3CDTF">2024-07-16T05:44:16Z</dcterms:modified>
</cp:coreProperties>
</file>